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"/>
  </p:notesMasterIdLst>
  <p:sldIdLst>
    <p:sldId id="256" r:id="rId3"/>
    <p:sldId id="302" r:id="rId5"/>
    <p:sldId id="303" r:id="rId6"/>
    <p:sldId id="321" r:id="rId7"/>
    <p:sldId id="385" r:id="rId8"/>
    <p:sldId id="304" r:id="rId9"/>
    <p:sldId id="406" r:id="rId10"/>
    <p:sldId id="400" r:id="rId11"/>
    <p:sldId id="386" r:id="rId12"/>
    <p:sldId id="387" r:id="rId13"/>
    <p:sldId id="397" r:id="rId14"/>
    <p:sldId id="399" r:id="rId15"/>
    <p:sldId id="398" r:id="rId16"/>
  </p:sldIdLst>
  <p:sldSz cx="12192000" cy="6858000"/>
  <p:notesSz cx="6858000" cy="12192000"/>
  <p:embeddedFontLst>
    <p:embeddedFont>
      <p:font typeface="Roboto" panose="02000000000000000000" pitchFamily="34" charset="0"/>
      <p:regular r:id="rId20"/>
      <p:bold r:id="rId21"/>
      <p:italic r:id="rId22"/>
      <p:boldItalic r:id="rId23"/>
    </p:embeddedFont>
    <p:embeddedFont>
      <p:font typeface="Montserrat" panose="00000500000000000000" pitchFamily="34" charset="-122"/>
      <p:regular r:id="rId24"/>
    </p:embeddedFont>
    <p:embeddedFont>
      <p:font typeface="Roboto" panose="02000000000000000000" pitchFamily="34" charset="-122"/>
      <p:regular r:id="rId25"/>
    </p:embeddedFont>
    <p:embeddedFont>
      <p:font typeface="Roboto" panose="02000000000000000000" pitchFamily="34" charset="-120"/>
      <p:regular r:id="rId26"/>
    </p:embeddedFont>
    <p:embeddedFont>
      <p:font typeface="Roboto Black" panose="02000000000000000000" charset="0"/>
      <p:bold r:id="rId27"/>
    </p:embeddedFont>
  </p:embeddedFontLst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b0c1356-5a6d-4845-9821-32d45656d6db}">
          <p14:sldIdLst>
            <p14:sldId id="256"/>
            <p14:sldId id="302"/>
            <p14:sldId id="303"/>
            <p14:sldId id="321"/>
            <p14:sldId id="385"/>
            <p14:sldId id="304"/>
            <p14:sldId id="406"/>
            <p14:sldId id="400"/>
            <p14:sldId id="386"/>
            <p14:sldId id="387"/>
            <p14:sldId id="397"/>
            <p14:sldId id="399"/>
            <p14:sldId id="39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ACA9"/>
    <a:srgbClr val="9D609D"/>
    <a:srgbClr val="ECDA12"/>
    <a:srgbClr val="F0CE8E"/>
    <a:srgbClr val="879676"/>
    <a:srgbClr val="899478"/>
    <a:srgbClr val="7CA765"/>
    <a:srgbClr val="61B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1.xml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2" cy="22854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Object 2"/>
          <p:cNvSpPr/>
          <p:nvPr/>
        </p:nvSpPr>
        <p:spPr>
          <a:xfrm>
            <a:off x="894715" y="939165"/>
            <a:ext cx="6694170" cy="16446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65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800" b="1" kern="0" spc="307" dirty="0" smtClean="0">
                <a:solidFill>
                  <a:srgbClr val="899478"/>
                </a:solidFill>
                <a:latin typeface="Roboto" panose="02000000000000000000" pitchFamily="34" charset="0"/>
                <a:ea typeface="Montserrat" panose="00000500000000000000" pitchFamily="34" charset="-122"/>
                <a:cs typeface="Roboto" panose="02000000000000000000" pitchFamily="34" charset="0"/>
              </a:rPr>
              <a:t>Final Project</a:t>
            </a:r>
            <a:endParaRPr lang="en-US" sz="4800" b="1" kern="0" spc="307" dirty="0" smtClean="0">
              <a:solidFill>
                <a:srgbClr val="899478"/>
              </a:solidFill>
              <a:latin typeface="Roboto" panose="02000000000000000000" pitchFamily="34" charset="0"/>
              <a:ea typeface="Montserrat" panose="00000500000000000000" pitchFamily="34" charset="-122"/>
              <a:cs typeface="Roboto" panose="02000000000000000000" pitchFamily="34" charset="0"/>
            </a:endParaRPr>
          </a:p>
          <a:p>
            <a:pPr algn="l">
              <a:lnSpc>
                <a:spcPts val="65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800" b="1" kern="0" spc="307" dirty="0" smtClean="0">
                <a:solidFill>
                  <a:srgbClr val="899478"/>
                </a:solidFill>
                <a:latin typeface="Roboto" panose="02000000000000000000" pitchFamily="34" charset="0"/>
                <a:ea typeface="Montserrat" panose="00000500000000000000" pitchFamily="34" charset="-122"/>
                <a:cs typeface="Roboto" panose="02000000000000000000" pitchFamily="34" charset="0"/>
              </a:rPr>
              <a:t>Wildlife Photography</a:t>
            </a:r>
            <a:endParaRPr lang="en-US" sz="4800" b="1" kern="0" spc="307" dirty="0" smtClean="0">
              <a:solidFill>
                <a:srgbClr val="899478"/>
              </a:solidFill>
              <a:latin typeface="Roboto" panose="02000000000000000000" pitchFamily="34" charset="0"/>
              <a:ea typeface="Montserrat" panose="00000500000000000000" pitchFamily="34" charset="-122"/>
              <a:cs typeface="Roboto" panose="02000000000000000000" pitchFamily="34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1797050" y="3235960"/>
            <a:ext cx="4865370" cy="3702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65"/>
              </a:lnSpc>
              <a:spcAft>
                <a:spcPts val="600"/>
              </a:spcAft>
              <a:buNone/>
            </a:pPr>
            <a:r>
              <a:rPr lang="en-US" sz="2400" b="1" kern="0" spc="115" dirty="0" smtClean="0">
                <a:solidFill>
                  <a:srgbClr val="899478"/>
                </a:solidFill>
                <a:latin typeface="Roboto" panose="02000000000000000000" pitchFamily="34" charset="0"/>
                <a:ea typeface="Montserrat" panose="00000500000000000000" pitchFamily="34" charset="-122"/>
                <a:cs typeface="Roboto" panose="02000000000000000000" pitchFamily="34" charset="0"/>
              </a:rPr>
              <a:t>Maoqin Zhu    Xinyang Mao</a:t>
            </a:r>
            <a:endParaRPr lang="en-US" sz="2400" b="1" kern="0" spc="115" dirty="0" smtClean="0">
              <a:solidFill>
                <a:srgbClr val="899478"/>
              </a:solidFill>
              <a:latin typeface="Roboto" panose="02000000000000000000" pitchFamily="34" charset="0"/>
              <a:ea typeface="Montserrat" panose="00000500000000000000" pitchFamily="34" charset="-122"/>
              <a:cs typeface="Roboto" panose="02000000000000000000" pitchFamily="34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76181" y="76181"/>
            <a:ext cx="12036590" cy="6703924"/>
          </a:xfrm>
          <a:prstGeom prst="rect">
            <a:avLst/>
          </a:prstGeom>
          <a:noFill/>
          <a:ln w="203200">
            <a:solidFill>
              <a:srgbClr val="FFFFFF"/>
            </a:solidFill>
            <a:prstDash val="solid"/>
            <a:miter lim="800000"/>
          </a:ln>
        </p:spPr>
      </p:sp>
      <p:sp>
        <p:nvSpPr>
          <p:cNvPr id="27" name="Object 3"/>
          <p:cNvSpPr/>
          <p:nvPr/>
        </p:nvSpPr>
        <p:spPr>
          <a:xfrm>
            <a:off x="0" y="6284601"/>
            <a:ext cx="12188956" cy="0"/>
          </a:xfrm>
          <a:prstGeom prst="line">
            <a:avLst/>
          </a:prstGeom>
          <a:noFill/>
          <a:ln w="76200">
            <a:solidFill>
              <a:srgbClr val="899478"/>
            </a:solidFill>
            <a:prstDash val="solid"/>
            <a:miter lim="800000"/>
          </a:ln>
        </p:spPr>
      </p:sp>
      <p:sp>
        <p:nvSpPr>
          <p:cNvPr id="28" name="Object 6"/>
          <p:cNvSpPr/>
          <p:nvPr/>
        </p:nvSpPr>
        <p:spPr>
          <a:xfrm>
            <a:off x="1106957" y="6189375"/>
            <a:ext cx="190452" cy="190452"/>
          </a:xfrm>
          <a:prstGeom prst="ellipse">
            <a:avLst/>
          </a:prstGeom>
          <a:solidFill>
            <a:srgbClr val="FFFFFF"/>
          </a:solidFill>
          <a:ln w="101600">
            <a:solidFill>
              <a:srgbClr val="879676"/>
            </a:solidFill>
            <a:prstDash val="solid"/>
            <a:miter lim="800000"/>
          </a:ln>
        </p:spPr>
      </p:sp>
      <p:sp>
        <p:nvSpPr>
          <p:cNvPr id="30" name="Object 12"/>
          <p:cNvSpPr/>
          <p:nvPr/>
        </p:nvSpPr>
        <p:spPr>
          <a:xfrm>
            <a:off x="3405275" y="6189375"/>
            <a:ext cx="190452" cy="190452"/>
          </a:xfrm>
          <a:prstGeom prst="ellipse">
            <a:avLst/>
          </a:prstGeom>
          <a:solidFill>
            <a:srgbClr val="FFFFFF"/>
          </a:solidFill>
          <a:ln w="101600">
            <a:solidFill>
              <a:srgbClr val="879676"/>
            </a:solidFill>
            <a:prstDash val="solid"/>
            <a:miter lim="800000"/>
          </a:ln>
        </p:spPr>
      </p:sp>
      <p:sp>
        <p:nvSpPr>
          <p:cNvPr id="31" name="Object 15"/>
          <p:cNvSpPr/>
          <p:nvPr/>
        </p:nvSpPr>
        <p:spPr>
          <a:xfrm>
            <a:off x="5860313" y="6189375"/>
            <a:ext cx="190452" cy="190452"/>
          </a:xfrm>
          <a:prstGeom prst="ellipse">
            <a:avLst/>
          </a:prstGeom>
          <a:solidFill>
            <a:srgbClr val="FFFFFF"/>
          </a:solidFill>
          <a:ln w="101600">
            <a:solidFill>
              <a:srgbClr val="879676"/>
            </a:solidFill>
            <a:prstDash val="solid"/>
            <a:miter lim="800000"/>
          </a:ln>
        </p:spPr>
      </p:sp>
      <p:sp>
        <p:nvSpPr>
          <p:cNvPr id="33" name="Object 4"/>
          <p:cNvSpPr/>
          <p:nvPr/>
        </p:nvSpPr>
        <p:spPr>
          <a:xfrm>
            <a:off x="619125" y="5380990"/>
            <a:ext cx="1324610" cy="20002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2050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33333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Introduction</a:t>
            </a:r>
            <a:endParaRPr lang="en-US" dirty="0"/>
          </a:p>
        </p:txBody>
      </p:sp>
      <p:sp>
        <p:nvSpPr>
          <p:cNvPr id="34" name="Object 15"/>
          <p:cNvSpPr/>
          <p:nvPr/>
        </p:nvSpPr>
        <p:spPr>
          <a:xfrm>
            <a:off x="8110753" y="6189375"/>
            <a:ext cx="190452" cy="190452"/>
          </a:xfrm>
          <a:prstGeom prst="ellipse">
            <a:avLst/>
          </a:prstGeom>
          <a:solidFill>
            <a:srgbClr val="FFFFFF"/>
          </a:solidFill>
          <a:ln w="101600">
            <a:solidFill>
              <a:srgbClr val="879676"/>
            </a:solidFill>
            <a:prstDash val="solid"/>
            <a:miter lim="800000"/>
          </a:ln>
        </p:spPr>
      </p:sp>
      <p:sp>
        <p:nvSpPr>
          <p:cNvPr id="35" name="Object 15"/>
          <p:cNvSpPr/>
          <p:nvPr/>
        </p:nvSpPr>
        <p:spPr>
          <a:xfrm>
            <a:off x="10457713" y="6189375"/>
            <a:ext cx="190452" cy="190452"/>
          </a:xfrm>
          <a:prstGeom prst="ellipse">
            <a:avLst/>
          </a:prstGeom>
          <a:solidFill>
            <a:srgbClr val="FFFFFF"/>
          </a:solidFill>
          <a:ln w="101600">
            <a:solidFill>
              <a:srgbClr val="879676"/>
            </a:solidFill>
            <a:prstDash val="solid"/>
            <a:miter lim="800000"/>
          </a:ln>
        </p:spPr>
      </p:sp>
      <p:sp>
        <p:nvSpPr>
          <p:cNvPr id="36" name="Object 7"/>
          <p:cNvSpPr/>
          <p:nvPr/>
        </p:nvSpPr>
        <p:spPr>
          <a:xfrm>
            <a:off x="2609850" y="5380990"/>
            <a:ext cx="1771650" cy="18986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2050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33333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Project Progress</a:t>
            </a:r>
            <a:endParaRPr lang="en-US" dirty="0"/>
          </a:p>
        </p:txBody>
      </p:sp>
      <p:sp>
        <p:nvSpPr>
          <p:cNvPr id="37" name="Object 10"/>
          <p:cNvSpPr/>
          <p:nvPr/>
        </p:nvSpPr>
        <p:spPr>
          <a:xfrm>
            <a:off x="4778375" y="5425440"/>
            <a:ext cx="2353945" cy="25971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Decision Tree</a:t>
            </a:r>
            <a:endParaRPr lang="en-US" dirty="0"/>
          </a:p>
        </p:txBody>
      </p:sp>
      <p:sp>
        <p:nvSpPr>
          <p:cNvPr id="38" name="Object 13"/>
          <p:cNvSpPr/>
          <p:nvPr/>
        </p:nvSpPr>
        <p:spPr>
          <a:xfrm>
            <a:off x="7372350" y="5341335"/>
            <a:ext cx="2023110" cy="26797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2050"/>
              </a:lnSpc>
              <a:spcAft>
                <a:spcPts val="600"/>
              </a:spcAft>
              <a:buNone/>
            </a:pPr>
            <a:r>
              <a:rPr lang="en-US" dirty="0"/>
              <a:t>Grading Algorithms</a:t>
            </a:r>
            <a:endParaRPr lang="en-US" dirty="0"/>
          </a:p>
        </p:txBody>
      </p:sp>
      <p:sp>
        <p:nvSpPr>
          <p:cNvPr id="40" name="Object 16"/>
          <p:cNvSpPr/>
          <p:nvPr/>
        </p:nvSpPr>
        <p:spPr>
          <a:xfrm>
            <a:off x="10226675" y="5382260"/>
            <a:ext cx="652145" cy="20002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2050"/>
              </a:lnSpc>
              <a:spcAft>
                <a:spcPts val="600"/>
              </a:spcAft>
              <a:buNone/>
            </a:pPr>
            <a:r>
              <a:rPr lang="en-US" dirty="0"/>
              <a:t>Demo</a:t>
            </a:r>
            <a:endParaRPr lang="en-US" dirty="0"/>
          </a:p>
        </p:txBody>
      </p:sp>
      <p:sp>
        <p:nvSpPr>
          <p:cNvPr id="6" name="Object 7"/>
          <p:cNvSpPr/>
          <p:nvPr/>
        </p:nvSpPr>
        <p:spPr>
          <a:xfrm>
            <a:off x="11847830" y="6563360"/>
            <a:ext cx="344170" cy="29464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1920"/>
              </a:lnSpc>
              <a:spcAft>
                <a:spcPts val="600"/>
              </a:spcAft>
              <a:buNone/>
            </a:pPr>
            <a:r>
              <a:rPr lang="en-US" sz="2400" dirty="0" smtClean="0">
                <a:solidFill>
                  <a:srgbClr val="000000">
                    <a:alpha val="60000"/>
                  </a:srgb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</a:t>
            </a:r>
            <a:endParaRPr lang="en-US" sz="24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715" y="3244850"/>
            <a:ext cx="563245" cy="563245"/>
          </a:xfrm>
          <a:prstGeom prst="rect">
            <a:avLst/>
          </a:prstGeom>
        </p:spPr>
      </p:pic>
      <p:sp>
        <p:nvSpPr>
          <p:cNvPr id="18" name="Object 3"/>
          <p:cNvSpPr/>
          <p:nvPr/>
        </p:nvSpPr>
        <p:spPr>
          <a:xfrm>
            <a:off x="894715" y="4468495"/>
            <a:ext cx="5131435" cy="37020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1765"/>
              </a:lnSpc>
              <a:spcAft>
                <a:spcPts val="600"/>
              </a:spcAft>
              <a:buNone/>
            </a:pPr>
            <a:r>
              <a:rPr lang="en-US" sz="2400" b="1" kern="0" spc="115" dirty="0" smtClean="0">
                <a:solidFill>
                  <a:srgbClr val="899478"/>
                </a:solidFill>
                <a:latin typeface="Roboto" panose="02000000000000000000" pitchFamily="34" charset="0"/>
                <a:ea typeface="Montserrat" panose="00000500000000000000" pitchFamily="34" charset="-122"/>
                <a:cs typeface="Roboto" panose="02000000000000000000" pitchFamily="34" charset="0"/>
              </a:rPr>
              <a:t>Instructor: Evangelos Kalogerakis</a:t>
            </a:r>
            <a:endParaRPr lang="en-US" sz="2400" b="1" kern="0" spc="115" dirty="0" smtClean="0">
              <a:solidFill>
                <a:srgbClr val="899478"/>
              </a:solidFill>
              <a:latin typeface="Roboto" panose="02000000000000000000" pitchFamily="34" charset="0"/>
              <a:ea typeface="Montserrat" panose="00000500000000000000" pitchFamily="34" charset="-122"/>
              <a:cs typeface="Roboto" panose="02000000000000000000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196340" y="5701030"/>
            <a:ext cx="0" cy="437515"/>
          </a:xfrm>
          <a:prstGeom prst="line">
            <a:avLst/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500755" y="5701030"/>
            <a:ext cx="0" cy="437515"/>
          </a:xfrm>
          <a:prstGeom prst="line">
            <a:avLst/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955665" y="5701030"/>
            <a:ext cx="0" cy="437515"/>
          </a:xfrm>
          <a:prstGeom prst="line">
            <a:avLst/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8206105" y="5701030"/>
            <a:ext cx="0" cy="437515"/>
          </a:xfrm>
          <a:prstGeom prst="line">
            <a:avLst/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0553065" y="5701030"/>
            <a:ext cx="0" cy="437515"/>
          </a:xfrm>
          <a:prstGeom prst="line">
            <a:avLst/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885" y="699770"/>
            <a:ext cx="3771265" cy="3771265"/>
          </a:xfrm>
          <a:prstGeom prst="rect">
            <a:avLst/>
          </a:prstGeom>
        </p:spPr>
      </p:pic>
      <p:sp>
        <p:nvSpPr>
          <p:cNvPr id="5" name="Object 3"/>
          <p:cNvSpPr/>
          <p:nvPr/>
        </p:nvSpPr>
        <p:spPr>
          <a:xfrm>
            <a:off x="1797050" y="3819525"/>
            <a:ext cx="4865370" cy="37020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1765"/>
              </a:lnSpc>
              <a:spcAft>
                <a:spcPts val="600"/>
              </a:spcAft>
              <a:buNone/>
            </a:pPr>
            <a:r>
              <a:rPr lang="en-US" sz="2400" b="1" kern="0" spc="115" dirty="0" smtClean="0">
                <a:solidFill>
                  <a:srgbClr val="899478"/>
                </a:solidFill>
                <a:latin typeface="Roboto" panose="02000000000000000000" pitchFamily="34" charset="0"/>
                <a:ea typeface="Montserrat" panose="00000500000000000000" pitchFamily="34" charset="-122"/>
                <a:cs typeface="Roboto" panose="02000000000000000000" pitchFamily="34" charset="0"/>
              </a:rPr>
              <a:t>Yukai Chen</a:t>
            </a:r>
            <a:endParaRPr lang="en-US" sz="2400" b="1" kern="0" spc="115" dirty="0" smtClean="0">
              <a:solidFill>
                <a:srgbClr val="899478"/>
              </a:solidFill>
              <a:latin typeface="Roboto" panose="02000000000000000000" pitchFamily="34" charset="0"/>
              <a:ea typeface="Montserrat" panose="00000500000000000000" pitchFamily="34" charset="-122"/>
              <a:cs typeface="Roboto" panose="02000000000000000000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9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2" cy="152362"/>
          </a:xfrm>
          <a:prstGeom prst="rect">
            <a:avLst/>
          </a:prstGeom>
          <a:solidFill>
            <a:srgbClr val="6F2DE5"/>
          </a:solidFill>
        </p:spPr>
      </p:sp>
      <p:sp>
        <p:nvSpPr>
          <p:cNvPr id="27" name="Object 26"/>
          <p:cNvSpPr/>
          <p:nvPr/>
        </p:nvSpPr>
        <p:spPr>
          <a:xfrm>
            <a:off x="76181" y="76181"/>
            <a:ext cx="12036590" cy="6703924"/>
          </a:xfrm>
          <a:prstGeom prst="rect">
            <a:avLst/>
          </a:prstGeom>
          <a:noFill/>
          <a:ln w="203200">
            <a:solidFill>
              <a:srgbClr val="D4D4D4"/>
            </a:solidFill>
            <a:prstDash val="solid"/>
            <a:miter lim="800000"/>
          </a:ln>
        </p:spPr>
      </p:sp>
      <p:sp>
        <p:nvSpPr>
          <p:cNvPr id="50" name="椭圆 49"/>
          <p:cNvSpPr/>
          <p:nvPr/>
        </p:nvSpPr>
        <p:spPr>
          <a:xfrm>
            <a:off x="650240" y="1141095"/>
            <a:ext cx="414000" cy="414020"/>
          </a:xfrm>
          <a:prstGeom prst="ellipse">
            <a:avLst/>
          </a:prstGeom>
          <a:noFill/>
          <a:ln w="317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Object 8"/>
          <p:cNvSpPr/>
          <p:nvPr/>
        </p:nvSpPr>
        <p:spPr>
          <a:xfrm>
            <a:off x="1118235" y="1209040"/>
            <a:ext cx="1863725" cy="2927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1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Selection Node  </a:t>
            </a:r>
            <a:endParaRPr lang="en-US" sz="1400" b="1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0" name="Object 8"/>
          <p:cNvSpPr/>
          <p:nvPr/>
        </p:nvSpPr>
        <p:spPr>
          <a:xfrm>
            <a:off x="1118235" y="577850"/>
            <a:ext cx="1863725" cy="2927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1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Sequence Node  </a:t>
            </a:r>
            <a:endParaRPr lang="en-US" sz="1400" b="1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43890" y="568325"/>
            <a:ext cx="427355" cy="31115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726440" y="724535"/>
            <a:ext cx="275590" cy="0"/>
          </a:xfrm>
          <a:prstGeom prst="straightConnector1">
            <a:avLst/>
          </a:prstGeom>
          <a:ln w="31750">
            <a:solidFill>
              <a:schemeClr val="bg1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bject 8"/>
          <p:cNvSpPr/>
          <p:nvPr/>
        </p:nvSpPr>
        <p:spPr>
          <a:xfrm>
            <a:off x="774065" y="1229995"/>
            <a:ext cx="165735" cy="23177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?  </a:t>
            </a:r>
            <a:endParaRPr lang="en-US" b="1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161405" y="1141095"/>
            <a:ext cx="774000" cy="774000"/>
          </a:xfrm>
          <a:prstGeom prst="ellipse">
            <a:avLst/>
          </a:prstGeom>
          <a:noFill/>
          <a:ln w="381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Object 8"/>
          <p:cNvSpPr/>
          <p:nvPr/>
        </p:nvSpPr>
        <p:spPr>
          <a:xfrm>
            <a:off x="6313170" y="1501775"/>
            <a:ext cx="469900" cy="49466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6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?</a:t>
            </a:r>
            <a:r>
              <a:rPr lang="en-US" b="1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 </a:t>
            </a:r>
            <a:endParaRPr lang="en-US" b="1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156075" y="3143250"/>
            <a:ext cx="826135" cy="56451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Object 8"/>
          <p:cNvSpPr/>
          <p:nvPr/>
        </p:nvSpPr>
        <p:spPr>
          <a:xfrm>
            <a:off x="1228725" y="1824355"/>
            <a:ext cx="1955800" cy="2927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1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Functionality Node  </a:t>
            </a:r>
            <a:endParaRPr lang="en-US" sz="1400" b="1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56590" y="1828165"/>
            <a:ext cx="414655" cy="313690"/>
          </a:xfrm>
          <a:prstGeom prst="round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箭头连接符 32"/>
          <p:cNvCxnSpPr/>
          <p:nvPr/>
        </p:nvCxnSpPr>
        <p:spPr>
          <a:xfrm>
            <a:off x="4338955" y="3425190"/>
            <a:ext cx="487045" cy="0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2802890" y="4803140"/>
            <a:ext cx="1747520" cy="48514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Object 8"/>
          <p:cNvSpPr/>
          <p:nvPr/>
        </p:nvSpPr>
        <p:spPr>
          <a:xfrm>
            <a:off x="2874010" y="4899660"/>
            <a:ext cx="1605915" cy="2927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isInFleeZone  </a:t>
            </a:r>
            <a:endParaRPr lang="en-US" sz="16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4888230" y="4802505"/>
            <a:ext cx="1113790" cy="48514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Object 8"/>
          <p:cNvSpPr/>
          <p:nvPr/>
        </p:nvSpPr>
        <p:spPr>
          <a:xfrm>
            <a:off x="4641850" y="4899025"/>
            <a:ext cx="1605915" cy="2927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goFlee</a:t>
            </a:r>
            <a:endParaRPr lang="en-US" sz="16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7885430" y="3156585"/>
            <a:ext cx="1747520" cy="485140"/>
            <a:chOff x="12924" y="4851"/>
            <a:chExt cx="2752" cy="764"/>
          </a:xfrm>
        </p:grpSpPr>
        <p:sp>
          <p:nvSpPr>
            <p:cNvPr id="69" name="圆角矩形 68"/>
            <p:cNvSpPr/>
            <p:nvPr/>
          </p:nvSpPr>
          <p:spPr>
            <a:xfrm>
              <a:off x="12924" y="4851"/>
              <a:ext cx="2752" cy="764"/>
            </a:xfrm>
            <a:prstGeom prst="round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Object 8"/>
            <p:cNvSpPr/>
            <p:nvPr/>
          </p:nvSpPr>
          <p:spPr>
            <a:xfrm>
              <a:off x="13036" y="5003"/>
              <a:ext cx="2529" cy="461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p>
              <a:pPr algn="ctr">
                <a:lnSpc>
                  <a:spcPts val="2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en-US" sz="1600" dirty="0" smtClean="0">
                  <a:solidFill>
                    <a:srgbClr val="FFFFFF"/>
                  </a:solidFill>
                  <a:latin typeface="Roboto" panose="02000000000000000000" pitchFamily="34" charset="0"/>
                  <a:ea typeface="Roboto" panose="02000000000000000000" pitchFamily="34" charset="-122"/>
                  <a:cs typeface="Roboto" panose="02000000000000000000" pitchFamily="34" charset="-120"/>
                </a:rPr>
                <a:t>hangAround  </a:t>
              </a:r>
              <a:endParaRPr lang="en-US" sz="16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endParaRPr>
            </a:p>
          </p:txBody>
        </p:sp>
      </p:grpSp>
      <p:cxnSp>
        <p:nvCxnSpPr>
          <p:cNvPr id="72" name="直接箭头连接符 71"/>
          <p:cNvCxnSpPr/>
          <p:nvPr/>
        </p:nvCxnSpPr>
        <p:spPr>
          <a:xfrm>
            <a:off x="4563745" y="2406015"/>
            <a:ext cx="4195445" cy="0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/>
        </p:nvCxnSpPr>
        <p:spPr>
          <a:xfrm flipV="1">
            <a:off x="6549390" y="1932305"/>
            <a:ext cx="0" cy="493395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 flipV="1">
            <a:off x="4569460" y="2386965"/>
            <a:ext cx="0" cy="756285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 flipV="1">
            <a:off x="8743950" y="2406105"/>
            <a:ext cx="0" cy="732790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3383280" y="4162425"/>
            <a:ext cx="2318385" cy="0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 flipV="1">
            <a:off x="3383280" y="4142490"/>
            <a:ext cx="0" cy="641985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/>
        </p:nvCxnSpPr>
        <p:spPr>
          <a:xfrm flipV="1">
            <a:off x="5701665" y="4142490"/>
            <a:ext cx="0" cy="641985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 flipV="1">
            <a:off x="4580255" y="3706880"/>
            <a:ext cx="0" cy="454025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左大括号 84"/>
          <p:cNvSpPr/>
          <p:nvPr/>
        </p:nvSpPr>
        <p:spPr>
          <a:xfrm>
            <a:off x="9711055" y="2581910"/>
            <a:ext cx="222885" cy="1717040"/>
          </a:xfrm>
          <a:prstGeom prst="leftBrace">
            <a:avLst>
              <a:gd name="adj1" fmla="val 78917"/>
              <a:gd name="adj2" fmla="val 50013"/>
            </a:avLst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Object 8"/>
          <p:cNvSpPr/>
          <p:nvPr/>
        </p:nvSpPr>
        <p:spPr>
          <a:xfrm>
            <a:off x="10012045" y="2465705"/>
            <a:ext cx="337185" cy="2927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Sit  </a:t>
            </a:r>
            <a:endParaRPr lang="en-US" sz="16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87" name="Object 8"/>
          <p:cNvSpPr/>
          <p:nvPr/>
        </p:nvSpPr>
        <p:spPr>
          <a:xfrm>
            <a:off x="10024110" y="2879090"/>
            <a:ext cx="585470" cy="2927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Sleep  </a:t>
            </a:r>
            <a:endParaRPr lang="en-US" sz="16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88" name="Object 8"/>
          <p:cNvSpPr/>
          <p:nvPr/>
        </p:nvSpPr>
        <p:spPr>
          <a:xfrm>
            <a:off x="10059035" y="3307715"/>
            <a:ext cx="514985" cy="2927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Walk  </a:t>
            </a:r>
            <a:endParaRPr lang="en-US" sz="16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89" name="Object 8"/>
          <p:cNvSpPr/>
          <p:nvPr/>
        </p:nvSpPr>
        <p:spPr>
          <a:xfrm>
            <a:off x="10117455" y="3736340"/>
            <a:ext cx="337185" cy="2927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Idel  </a:t>
            </a:r>
            <a:endParaRPr lang="en-US" sz="16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90" name="Object 8"/>
          <p:cNvSpPr/>
          <p:nvPr/>
        </p:nvSpPr>
        <p:spPr>
          <a:xfrm>
            <a:off x="10117455" y="4083685"/>
            <a:ext cx="337185" cy="2927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......  </a:t>
            </a:r>
            <a:endParaRPr lang="en-US" sz="16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cxnSp>
        <p:nvCxnSpPr>
          <p:cNvPr id="91" name="直接箭头连接符 90"/>
          <p:cNvCxnSpPr/>
          <p:nvPr/>
        </p:nvCxnSpPr>
        <p:spPr>
          <a:xfrm flipH="1">
            <a:off x="2849245" y="6175375"/>
            <a:ext cx="6820535" cy="0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bject 8"/>
          <p:cNvSpPr/>
          <p:nvPr/>
        </p:nvSpPr>
        <p:spPr>
          <a:xfrm>
            <a:off x="5456555" y="5735955"/>
            <a:ext cx="1605915" cy="2927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Priority</a:t>
            </a:r>
            <a:endParaRPr lang="en-US" dirty="0" smtClean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93" name="Object 8"/>
          <p:cNvSpPr/>
          <p:nvPr/>
        </p:nvSpPr>
        <p:spPr>
          <a:xfrm>
            <a:off x="9837420" y="6028690"/>
            <a:ext cx="543560" cy="2927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low</a:t>
            </a:r>
            <a:endParaRPr lang="en-US" sz="16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94" name="Object 8"/>
          <p:cNvSpPr/>
          <p:nvPr/>
        </p:nvSpPr>
        <p:spPr>
          <a:xfrm>
            <a:off x="2141220" y="6028690"/>
            <a:ext cx="543560" cy="2927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high</a:t>
            </a:r>
            <a:endParaRPr lang="en-US" sz="16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3794760" y="1555115"/>
            <a:ext cx="0" cy="3218180"/>
          </a:xfrm>
          <a:prstGeom prst="straightConnector1">
            <a:avLst/>
          </a:prstGeom>
          <a:ln w="31750" cmpd="sng">
            <a:solidFill>
              <a:schemeClr val="accent6">
                <a:lumMod val="60000"/>
                <a:lumOff val="40000"/>
              </a:schemeClr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3794760" y="1528445"/>
            <a:ext cx="2366645" cy="0"/>
          </a:xfrm>
          <a:prstGeom prst="straightConnector1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  <a:prstDash val="lgDash"/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8"/>
          <p:cNvSpPr/>
          <p:nvPr/>
        </p:nvSpPr>
        <p:spPr>
          <a:xfrm>
            <a:off x="3992880" y="1038225"/>
            <a:ext cx="1970405" cy="2927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get/set FleeMode</a:t>
            </a:r>
            <a:endParaRPr lang="en-US" sz="1600" dirty="0" smtClean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3" name="Object 7"/>
          <p:cNvSpPr/>
          <p:nvPr/>
        </p:nvSpPr>
        <p:spPr>
          <a:xfrm>
            <a:off x="11525250" y="6378575"/>
            <a:ext cx="344170" cy="29464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1920"/>
              </a:lnSpc>
              <a:spcAft>
                <a:spcPts val="600"/>
              </a:spcAft>
              <a:buNone/>
            </a:pPr>
            <a:r>
              <a:rPr lang="en-US" sz="2400" dirty="0"/>
              <a:t>10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9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2" cy="152362"/>
          </a:xfrm>
          <a:prstGeom prst="rect">
            <a:avLst/>
          </a:prstGeom>
          <a:solidFill>
            <a:srgbClr val="6F2DE5"/>
          </a:solidFill>
        </p:spPr>
      </p:sp>
      <p:sp>
        <p:nvSpPr>
          <p:cNvPr id="27" name="Object 26"/>
          <p:cNvSpPr/>
          <p:nvPr/>
        </p:nvSpPr>
        <p:spPr>
          <a:xfrm>
            <a:off x="76181" y="76181"/>
            <a:ext cx="12036590" cy="6703924"/>
          </a:xfrm>
          <a:prstGeom prst="rect">
            <a:avLst/>
          </a:prstGeom>
          <a:noFill/>
          <a:ln w="203200">
            <a:solidFill>
              <a:srgbClr val="D4D4D4"/>
            </a:solidFill>
            <a:prstDash val="solid"/>
            <a:miter lim="800000"/>
          </a:ln>
        </p:spPr>
      </p:sp>
      <p:sp>
        <p:nvSpPr>
          <p:cNvPr id="5" name="Object 2"/>
          <p:cNvSpPr/>
          <p:nvPr/>
        </p:nvSpPr>
        <p:spPr>
          <a:xfrm>
            <a:off x="3253105" y="4104640"/>
            <a:ext cx="5686425" cy="77089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400" dirty="0">
                <a:solidFill>
                  <a:schemeClr val="bg1"/>
                </a:solidFill>
                <a:latin typeface="Roboto" panose="02000000000000000000" pitchFamily="34" charset="0"/>
                <a:cs typeface="Roboto" panose="02000000000000000000" pitchFamily="34" charset="0"/>
              </a:rPr>
              <a:t>Grading Algorithms </a:t>
            </a:r>
            <a:endParaRPr lang="en-US" sz="4400" dirty="0">
              <a:solidFill>
                <a:schemeClr val="bg1"/>
              </a:solidFill>
              <a:latin typeface="Roboto" panose="02000000000000000000" pitchFamily="34" charset="0"/>
              <a:cs typeface="Roboto" panose="02000000000000000000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8619"/>
          <a:stretch>
            <a:fillRect/>
          </a:stretch>
        </p:blipFill>
        <p:spPr>
          <a:xfrm>
            <a:off x="5271135" y="1922780"/>
            <a:ext cx="1645920" cy="1622425"/>
          </a:xfrm>
          <a:prstGeom prst="ellipse">
            <a:avLst/>
          </a:prstGeom>
        </p:spPr>
      </p:pic>
      <p:sp>
        <p:nvSpPr>
          <p:cNvPr id="4" name="Object 7"/>
          <p:cNvSpPr/>
          <p:nvPr/>
        </p:nvSpPr>
        <p:spPr>
          <a:xfrm>
            <a:off x="11525250" y="6378575"/>
            <a:ext cx="344170" cy="29464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1920"/>
              </a:lnSpc>
              <a:spcAft>
                <a:spcPts val="600"/>
              </a:spcAft>
              <a:buNone/>
            </a:pPr>
            <a:r>
              <a:rPr lang="en-US" sz="2400" dirty="0"/>
              <a:t>11</a:t>
            </a:r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9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2" cy="152362"/>
          </a:xfrm>
          <a:prstGeom prst="rect">
            <a:avLst/>
          </a:prstGeom>
          <a:solidFill>
            <a:srgbClr val="6F2DE5"/>
          </a:solidFill>
        </p:spPr>
      </p:sp>
      <p:sp>
        <p:nvSpPr>
          <p:cNvPr id="27" name="Object 26"/>
          <p:cNvSpPr/>
          <p:nvPr/>
        </p:nvSpPr>
        <p:spPr>
          <a:xfrm>
            <a:off x="76181" y="76181"/>
            <a:ext cx="12036590" cy="6703924"/>
          </a:xfrm>
          <a:prstGeom prst="rect">
            <a:avLst/>
          </a:prstGeom>
          <a:noFill/>
          <a:ln w="203200">
            <a:solidFill>
              <a:srgbClr val="D4D4D4"/>
            </a:solidFill>
            <a:prstDash val="solid"/>
            <a:miter lim="800000"/>
          </a:ln>
        </p:spPr>
      </p:sp>
      <p:sp>
        <p:nvSpPr>
          <p:cNvPr id="5" name="Object 7"/>
          <p:cNvSpPr/>
          <p:nvPr/>
        </p:nvSpPr>
        <p:spPr>
          <a:xfrm>
            <a:off x="11525250" y="6378575"/>
            <a:ext cx="344170" cy="29464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1920"/>
              </a:lnSpc>
              <a:spcAft>
                <a:spcPts val="600"/>
              </a:spcAft>
              <a:buNone/>
            </a:pPr>
            <a:r>
              <a:rPr lang="en-US" sz="2400" dirty="0"/>
              <a:t>12</a:t>
            </a:r>
            <a:endParaRPr lang="en-US" sz="2400" dirty="0"/>
          </a:p>
        </p:txBody>
      </p:sp>
      <p:sp>
        <p:nvSpPr>
          <p:cNvPr id="9" name="圆角矩形 8"/>
          <p:cNvSpPr/>
          <p:nvPr/>
        </p:nvSpPr>
        <p:spPr>
          <a:xfrm>
            <a:off x="1651000" y="1151890"/>
            <a:ext cx="8815705" cy="4782820"/>
          </a:xfrm>
          <a:prstGeom prst="roundRect">
            <a:avLst/>
          </a:prstGeom>
          <a:noFill/>
          <a:ln w="317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17" descr="C:/Users/ADMINI~1/AppData/Local/Temp/kaimatting/20201202203112/output_aiMatting_20201202203115.pngoutput_aiMatting_202012022031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79025" y="810895"/>
            <a:ext cx="918210" cy="915670"/>
          </a:xfrm>
          <a:prstGeom prst="rect">
            <a:avLst/>
          </a:prstGeom>
        </p:spPr>
      </p:pic>
      <p:sp>
        <p:nvSpPr>
          <p:cNvPr id="12" name="Object 8"/>
          <p:cNvSpPr/>
          <p:nvPr/>
        </p:nvSpPr>
        <p:spPr>
          <a:xfrm>
            <a:off x="2748915" y="4451350"/>
            <a:ext cx="7052310" cy="127825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indent="0" algn="l" fontAlgn="auto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Animal Species: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for different animal species, we assigned a </a:t>
            </a:r>
            <a:r>
              <a:rPr lang="en-US" dirty="0" smtClean="0">
                <a:solidFill>
                  <a:srgbClr val="FFFF00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proper coefficient</a:t>
            </a:r>
            <a:r>
              <a:rPr lang="en-US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when grading. </a:t>
            </a:r>
            <a:r>
              <a:rPr lang="en-US" dirty="0" smtClean="0">
                <a:solidFill>
                  <a:srgbClr val="FFFF00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nmber of animal species</a:t>
            </a:r>
            <a:r>
              <a:rPr lang="en-US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the player found is also important</a:t>
            </a:r>
            <a:endParaRPr lang="en-US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  <a:sym typeface="+mn-ea"/>
            </a:endParaRPr>
          </a:p>
        </p:txBody>
      </p:sp>
      <p:sp>
        <p:nvSpPr>
          <p:cNvPr id="13" name="Object 7"/>
          <p:cNvSpPr/>
          <p:nvPr/>
        </p:nvSpPr>
        <p:spPr>
          <a:xfrm>
            <a:off x="2309495" y="4622165"/>
            <a:ext cx="140335" cy="140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</p:sp>
      <p:sp>
        <p:nvSpPr>
          <p:cNvPr id="14" name="Object 8"/>
          <p:cNvSpPr/>
          <p:nvPr/>
        </p:nvSpPr>
        <p:spPr>
          <a:xfrm>
            <a:off x="2748915" y="2527935"/>
            <a:ext cx="7097395" cy="82359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indent="0" algn="l" fontAlgn="auto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Distance Between Animal and Player: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gennerally speaking, the closer the player is, the higher score you’ll get</a:t>
            </a:r>
            <a:endParaRPr lang="en-US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  <a:sym typeface="+mn-ea"/>
            </a:endParaRPr>
          </a:p>
        </p:txBody>
      </p:sp>
      <p:sp>
        <p:nvSpPr>
          <p:cNvPr id="15" name="Object 7"/>
          <p:cNvSpPr/>
          <p:nvPr/>
        </p:nvSpPr>
        <p:spPr>
          <a:xfrm>
            <a:off x="2309495" y="2691765"/>
            <a:ext cx="140335" cy="140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</p:sp>
      <p:sp>
        <p:nvSpPr>
          <p:cNvPr id="17" name="Object 8"/>
          <p:cNvSpPr/>
          <p:nvPr/>
        </p:nvSpPr>
        <p:spPr>
          <a:xfrm>
            <a:off x="2748915" y="3500120"/>
            <a:ext cx="7051675" cy="77152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indent="0" algn="l" fontAlgn="auto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Camera Focal Length: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since the camera </a:t>
            </a:r>
            <a:r>
              <a:rPr lang="en-US" dirty="0" smtClean="0">
                <a:solidFill>
                  <a:srgbClr val="FFFF00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focal length is adjustable</a:t>
            </a:r>
            <a:r>
              <a:rPr lang="en-US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to player, a proper focal length can help you get higher score</a:t>
            </a:r>
            <a:endParaRPr lang="en-US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  <a:sym typeface="+mn-ea"/>
            </a:endParaRPr>
          </a:p>
        </p:txBody>
      </p:sp>
      <p:sp>
        <p:nvSpPr>
          <p:cNvPr id="19" name="Object 7"/>
          <p:cNvSpPr/>
          <p:nvPr/>
        </p:nvSpPr>
        <p:spPr>
          <a:xfrm>
            <a:off x="2309495" y="3656965"/>
            <a:ext cx="140335" cy="140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</p:sp>
      <p:sp>
        <p:nvSpPr>
          <p:cNvPr id="20" name="Object 8"/>
          <p:cNvSpPr/>
          <p:nvPr/>
        </p:nvSpPr>
        <p:spPr>
          <a:xfrm>
            <a:off x="2711450" y="1562735"/>
            <a:ext cx="7135495" cy="93218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Occulusion: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use </a:t>
            </a:r>
            <a:r>
              <a:rPr lang="en-US" dirty="0" smtClean="0">
                <a:solidFill>
                  <a:srgbClr val="FFFF00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Raycast</a:t>
            </a:r>
            <a:r>
              <a:rPr lang="en-US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and </a:t>
            </a:r>
            <a:r>
              <a:rPr lang="en-US" dirty="0" smtClean="0">
                <a:solidFill>
                  <a:srgbClr val="FFFF00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GeometryUtility.TestPlanesAABB()</a:t>
            </a:r>
            <a:r>
              <a:rPr lang="en-US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to detect if animals are inside the camera view</a:t>
            </a:r>
            <a:endParaRPr lang="en-US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  <a:sym typeface="+mn-ea"/>
            </a:endParaRPr>
          </a:p>
        </p:txBody>
      </p:sp>
      <p:sp>
        <p:nvSpPr>
          <p:cNvPr id="21" name="Object 7"/>
          <p:cNvSpPr/>
          <p:nvPr/>
        </p:nvSpPr>
        <p:spPr>
          <a:xfrm>
            <a:off x="2309495" y="1726565"/>
            <a:ext cx="140335" cy="140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9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2" cy="152362"/>
          </a:xfrm>
          <a:prstGeom prst="rect">
            <a:avLst/>
          </a:prstGeom>
          <a:solidFill>
            <a:srgbClr val="6F2DE5"/>
          </a:solidFill>
        </p:spPr>
      </p:sp>
      <p:sp>
        <p:nvSpPr>
          <p:cNvPr id="27" name="Object 26"/>
          <p:cNvSpPr/>
          <p:nvPr/>
        </p:nvSpPr>
        <p:spPr>
          <a:xfrm>
            <a:off x="76181" y="76181"/>
            <a:ext cx="12036590" cy="6703924"/>
          </a:xfrm>
          <a:prstGeom prst="rect">
            <a:avLst/>
          </a:prstGeom>
          <a:noFill/>
          <a:ln w="203200">
            <a:solidFill>
              <a:srgbClr val="D4D4D4"/>
            </a:solidFill>
            <a:prstDash val="solid"/>
            <a:miter lim="800000"/>
          </a:ln>
        </p:spPr>
      </p:sp>
      <p:sp>
        <p:nvSpPr>
          <p:cNvPr id="4" name="Object 2"/>
          <p:cNvSpPr/>
          <p:nvPr/>
        </p:nvSpPr>
        <p:spPr>
          <a:xfrm>
            <a:off x="2014220" y="1988185"/>
            <a:ext cx="6468110" cy="88265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8000" b="1" kern="0" spc="240" dirty="0" smtClean="0">
                <a:solidFill>
                  <a:schemeClr val="bg1"/>
                </a:solidFill>
                <a:latin typeface="Roboto Black" panose="02000000000000000000" charset="0"/>
                <a:ea typeface="Montserrat" panose="00000500000000000000" pitchFamily="34" charset="-122"/>
                <a:cs typeface="Roboto Black" panose="02000000000000000000" charset="0"/>
              </a:rPr>
              <a:t>Live  Demo !</a:t>
            </a:r>
            <a:endParaRPr lang="en-US" sz="8000" b="1" kern="0" spc="240" dirty="0" smtClean="0">
              <a:solidFill>
                <a:schemeClr val="bg1"/>
              </a:solidFill>
              <a:latin typeface="Roboto Black" panose="02000000000000000000" charset="0"/>
              <a:ea typeface="Montserrat" panose="00000500000000000000" pitchFamily="34" charset="-122"/>
              <a:cs typeface="Roboto Black" panose="02000000000000000000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rcRect t="35313" b="11813"/>
          <a:stretch>
            <a:fillRect/>
          </a:stretch>
        </p:blipFill>
        <p:spPr>
          <a:xfrm>
            <a:off x="2267585" y="2979420"/>
            <a:ext cx="7656830" cy="3232150"/>
          </a:xfrm>
          <a:prstGeom prst="roundRect">
            <a:avLst/>
          </a:prstGeom>
        </p:spPr>
      </p:pic>
      <p:pic>
        <p:nvPicPr>
          <p:cNvPr id="6" name="图片 5" descr="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560" y="664210"/>
            <a:ext cx="2581275" cy="2581275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1525250" y="6378575"/>
            <a:ext cx="344170" cy="29464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1920"/>
              </a:lnSpc>
              <a:spcAft>
                <a:spcPts val="600"/>
              </a:spcAft>
              <a:buNone/>
            </a:pPr>
            <a:r>
              <a:rPr lang="en-US" sz="2400" dirty="0"/>
              <a:t>13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9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2" cy="152362"/>
          </a:xfrm>
          <a:prstGeom prst="rect">
            <a:avLst/>
          </a:prstGeom>
          <a:solidFill>
            <a:srgbClr val="6F2DE5"/>
          </a:solidFill>
        </p:spPr>
      </p:sp>
      <p:sp>
        <p:nvSpPr>
          <p:cNvPr id="3" name="Object 2"/>
          <p:cNvSpPr/>
          <p:nvPr/>
        </p:nvSpPr>
        <p:spPr>
          <a:xfrm>
            <a:off x="991870" y="1205865"/>
            <a:ext cx="4350385" cy="4425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5400" b="1" kern="0" spc="240" dirty="0" smtClean="0">
                <a:solidFill>
                  <a:schemeClr val="bg1"/>
                </a:solidFill>
                <a:latin typeface="Roboto Black" panose="02000000000000000000" charset="0"/>
                <a:ea typeface="Montserrat" panose="00000500000000000000" pitchFamily="34" charset="-122"/>
                <a:cs typeface="Roboto Black" panose="02000000000000000000" charset="0"/>
              </a:rPr>
              <a:t>Introduction</a:t>
            </a:r>
            <a:endParaRPr lang="en-US" sz="5400" b="1" kern="0" spc="240" dirty="0" smtClean="0">
              <a:solidFill>
                <a:schemeClr val="bg1"/>
              </a:solidFill>
              <a:latin typeface="Roboto Black" panose="02000000000000000000" charset="0"/>
              <a:ea typeface="Montserrat" panose="00000500000000000000" pitchFamily="34" charset="-122"/>
              <a:cs typeface="Roboto Black" panose="02000000000000000000" charset="0"/>
            </a:endParaRPr>
          </a:p>
        </p:txBody>
      </p:sp>
      <p:sp>
        <p:nvSpPr>
          <p:cNvPr id="27" name="Object 26"/>
          <p:cNvSpPr/>
          <p:nvPr/>
        </p:nvSpPr>
        <p:spPr>
          <a:xfrm>
            <a:off x="76181" y="76181"/>
            <a:ext cx="12036590" cy="6703924"/>
          </a:xfrm>
          <a:prstGeom prst="rect">
            <a:avLst/>
          </a:prstGeom>
          <a:noFill/>
          <a:ln w="203200">
            <a:solidFill>
              <a:srgbClr val="D4D4D4"/>
            </a:solidFill>
            <a:prstDash val="solid"/>
            <a:miter lim="800000"/>
          </a:ln>
        </p:spPr>
      </p:sp>
      <p:sp>
        <p:nvSpPr>
          <p:cNvPr id="6" name="Object 7"/>
          <p:cNvSpPr/>
          <p:nvPr/>
        </p:nvSpPr>
        <p:spPr>
          <a:xfrm>
            <a:off x="11672570" y="6383655"/>
            <a:ext cx="344170" cy="29464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1920"/>
              </a:lnSpc>
              <a:spcAft>
                <a:spcPts val="600"/>
              </a:spcAft>
              <a:buNone/>
            </a:pPr>
            <a:r>
              <a:rPr lang="en-US" sz="2400" dirty="0"/>
              <a:t>2</a:t>
            </a:r>
            <a:endParaRPr lang="en-US" sz="2400" dirty="0"/>
          </a:p>
        </p:txBody>
      </p:sp>
      <p:sp>
        <p:nvSpPr>
          <p:cNvPr id="35" name="Object 8"/>
          <p:cNvSpPr/>
          <p:nvPr/>
        </p:nvSpPr>
        <p:spPr>
          <a:xfrm>
            <a:off x="1316990" y="2356485"/>
            <a:ext cx="6236970" cy="168910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We are controlling a wildlife photographer, and he is about to </a:t>
            </a:r>
            <a:r>
              <a:rPr lang="en-US" sz="2400" dirty="0" smtClean="0">
                <a:solidFill>
                  <a:srgbClr val="FFFF00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capture animal photos</a:t>
            </a:r>
            <a:r>
              <a:rPr lang="en-US" sz="24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  <a:sym typeface="+mn-ea"/>
              </a:rPr>
              <a:t> in the forest</a:t>
            </a:r>
            <a:r>
              <a:rPr lang="en-US" sz="24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to </a:t>
            </a:r>
            <a:r>
              <a:rPr lang="en-US" sz="2400" dirty="0" smtClean="0">
                <a:solidFill>
                  <a:srgbClr val="FFFF00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earn points in a limitted time</a:t>
            </a:r>
            <a:r>
              <a:rPr lang="en-US" sz="24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.</a:t>
            </a:r>
            <a:endParaRPr lang="en-US" sz="24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pic>
        <p:nvPicPr>
          <p:cNvPr id="4" name="图片 3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0390" y="1934845"/>
            <a:ext cx="3472180" cy="3679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19200" y="4277995"/>
            <a:ext cx="6358255" cy="1116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  <a:sym typeface="+mn-ea"/>
              </a:rPr>
              <a:t>At the same time, he is supposed to </a:t>
            </a:r>
            <a:r>
              <a:rPr lang="en-US" sz="2400" dirty="0" smtClean="0">
                <a:solidFill>
                  <a:srgbClr val="FFFF00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  <a:sym typeface="+mn-ea"/>
              </a:rPr>
              <a:t>avoid encountering beasts</a:t>
            </a:r>
            <a:r>
              <a:rPr lang="en-US" sz="24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  <a:sym typeface="+mn-ea"/>
              </a:rPr>
              <a:t> straightforward. </a:t>
            </a:r>
            <a:endParaRPr lang="en-US" altLang="en-US" sz="24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  <a:sym typeface="+mn-e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91878" y="2625040"/>
            <a:ext cx="133317" cy="1333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</p:sp>
      <p:sp>
        <p:nvSpPr>
          <p:cNvPr id="8" name="Object 7"/>
          <p:cNvSpPr/>
          <p:nvPr/>
        </p:nvSpPr>
        <p:spPr>
          <a:xfrm>
            <a:off x="991878" y="4557980"/>
            <a:ext cx="133317" cy="1333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9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2" cy="152362"/>
          </a:xfrm>
          <a:prstGeom prst="rect">
            <a:avLst/>
          </a:prstGeom>
          <a:solidFill>
            <a:srgbClr val="6F2DE5"/>
          </a:solidFill>
        </p:spPr>
      </p:sp>
      <p:sp>
        <p:nvSpPr>
          <p:cNvPr id="27" name="Object 26"/>
          <p:cNvSpPr/>
          <p:nvPr/>
        </p:nvSpPr>
        <p:spPr>
          <a:xfrm>
            <a:off x="76181" y="76181"/>
            <a:ext cx="12036590" cy="6703924"/>
          </a:xfrm>
          <a:prstGeom prst="rect">
            <a:avLst/>
          </a:prstGeom>
          <a:noFill/>
          <a:ln w="203200">
            <a:solidFill>
              <a:srgbClr val="D4D4D4"/>
            </a:solidFill>
            <a:prstDash val="solid"/>
            <a:miter lim="800000"/>
          </a:ln>
        </p:spPr>
      </p:sp>
      <p:sp>
        <p:nvSpPr>
          <p:cNvPr id="6" name="Object 7"/>
          <p:cNvSpPr/>
          <p:nvPr/>
        </p:nvSpPr>
        <p:spPr>
          <a:xfrm>
            <a:off x="11672570" y="6383655"/>
            <a:ext cx="344170" cy="29464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1920"/>
              </a:lnSpc>
              <a:spcAft>
                <a:spcPts val="600"/>
              </a:spcAft>
              <a:buNone/>
            </a:pPr>
            <a:r>
              <a:rPr lang="en-US" sz="2400" dirty="0"/>
              <a:t>3</a:t>
            </a:r>
            <a:endParaRPr lang="en-US" sz="2400" dirty="0"/>
          </a:p>
        </p:txBody>
      </p:sp>
      <p:pic>
        <p:nvPicPr>
          <p:cNvPr id="7" name="图片 6" descr="3"/>
          <p:cNvPicPr>
            <a:picLocks noChangeAspect="1"/>
          </p:cNvPicPr>
          <p:nvPr/>
        </p:nvPicPr>
        <p:blipFill>
          <a:blip r:embed="rId1"/>
          <a:srcRect l="3179" r="3179"/>
          <a:stretch>
            <a:fillRect/>
          </a:stretch>
        </p:blipFill>
        <p:spPr>
          <a:xfrm>
            <a:off x="1461135" y="1264285"/>
            <a:ext cx="2160000" cy="2160000"/>
          </a:xfrm>
          <a:prstGeom prst="ellipse">
            <a:avLst/>
          </a:prstGeom>
        </p:spPr>
      </p:pic>
      <p:pic>
        <p:nvPicPr>
          <p:cNvPr id="8" name="图片 7" descr="4"/>
          <p:cNvPicPr>
            <a:picLocks noChangeAspect="1"/>
          </p:cNvPicPr>
          <p:nvPr/>
        </p:nvPicPr>
        <p:blipFill>
          <a:blip r:embed="rId2"/>
          <a:srcRect l="6359" r="6359"/>
          <a:stretch>
            <a:fillRect/>
          </a:stretch>
        </p:blipFill>
        <p:spPr>
          <a:xfrm>
            <a:off x="4888230" y="1264285"/>
            <a:ext cx="2160000" cy="2160000"/>
          </a:xfrm>
          <a:prstGeom prst="ellipse">
            <a:avLst/>
          </a:prstGeom>
        </p:spPr>
      </p:pic>
      <p:pic>
        <p:nvPicPr>
          <p:cNvPr id="9" name="图片 8" descr="5"/>
          <p:cNvPicPr>
            <a:picLocks noChangeAspect="1"/>
          </p:cNvPicPr>
          <p:nvPr/>
        </p:nvPicPr>
        <p:blipFill>
          <a:blip r:embed="rId3"/>
          <a:srcRect l="6260" r="6260"/>
          <a:stretch>
            <a:fillRect/>
          </a:stretch>
        </p:blipFill>
        <p:spPr>
          <a:xfrm>
            <a:off x="8315325" y="1264285"/>
            <a:ext cx="2160000" cy="2160000"/>
          </a:xfrm>
          <a:prstGeom prst="ellipse">
            <a:avLst/>
          </a:prstGeom>
        </p:spPr>
      </p:pic>
      <p:sp>
        <p:nvSpPr>
          <p:cNvPr id="10" name="Object 8"/>
          <p:cNvSpPr/>
          <p:nvPr/>
        </p:nvSpPr>
        <p:spPr>
          <a:xfrm>
            <a:off x="1227455" y="3877945"/>
            <a:ext cx="2762250" cy="63246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NPC (Wild Animals) </a:t>
            </a:r>
            <a:endParaRPr lang="en-US" sz="24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1" name="Object 8"/>
          <p:cNvSpPr/>
          <p:nvPr/>
        </p:nvSpPr>
        <p:spPr>
          <a:xfrm>
            <a:off x="4507865" y="3868420"/>
            <a:ext cx="2973705" cy="63246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Player (Photographer) </a:t>
            </a:r>
            <a:endParaRPr lang="en-US" sz="24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2" name="Object 8"/>
          <p:cNvSpPr/>
          <p:nvPr/>
        </p:nvSpPr>
        <p:spPr>
          <a:xfrm>
            <a:off x="8418195" y="3813810"/>
            <a:ext cx="1954530" cy="63246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User Interface</a:t>
            </a:r>
            <a:endParaRPr lang="en-US" sz="24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3" name="Object 7"/>
          <p:cNvSpPr/>
          <p:nvPr/>
        </p:nvSpPr>
        <p:spPr>
          <a:xfrm>
            <a:off x="1227463" y="4731335"/>
            <a:ext cx="133317" cy="1333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</p:sp>
      <p:sp>
        <p:nvSpPr>
          <p:cNvPr id="14" name="Object 8"/>
          <p:cNvSpPr/>
          <p:nvPr/>
        </p:nvSpPr>
        <p:spPr>
          <a:xfrm>
            <a:off x="1598295" y="4446270"/>
            <a:ext cx="1491615" cy="59372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Decision Tree</a:t>
            </a:r>
            <a:endParaRPr lang="en-US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5" name="Object 7"/>
          <p:cNvSpPr/>
          <p:nvPr/>
        </p:nvSpPr>
        <p:spPr>
          <a:xfrm>
            <a:off x="1227463" y="5226635"/>
            <a:ext cx="133317" cy="1333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</p:sp>
      <p:sp>
        <p:nvSpPr>
          <p:cNvPr id="16" name="Object 8"/>
          <p:cNvSpPr/>
          <p:nvPr/>
        </p:nvSpPr>
        <p:spPr>
          <a:xfrm>
            <a:off x="1598295" y="4941570"/>
            <a:ext cx="2021205" cy="59372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Physics</a:t>
            </a:r>
            <a:endParaRPr lang="en-US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7" name="Object 7"/>
          <p:cNvSpPr/>
          <p:nvPr/>
        </p:nvSpPr>
        <p:spPr>
          <a:xfrm>
            <a:off x="4572643" y="4731335"/>
            <a:ext cx="133317" cy="1333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</p:sp>
      <p:sp>
        <p:nvSpPr>
          <p:cNvPr id="20" name="Object 8"/>
          <p:cNvSpPr/>
          <p:nvPr/>
        </p:nvSpPr>
        <p:spPr>
          <a:xfrm>
            <a:off x="4943475" y="4446270"/>
            <a:ext cx="1795780" cy="59372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Camera Switch</a:t>
            </a:r>
            <a:endParaRPr lang="en-US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21" name="Object 7"/>
          <p:cNvSpPr/>
          <p:nvPr/>
        </p:nvSpPr>
        <p:spPr>
          <a:xfrm>
            <a:off x="4572643" y="5229810"/>
            <a:ext cx="133317" cy="1333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</p:sp>
      <p:sp>
        <p:nvSpPr>
          <p:cNvPr id="22" name="Object 8"/>
          <p:cNvSpPr/>
          <p:nvPr/>
        </p:nvSpPr>
        <p:spPr>
          <a:xfrm>
            <a:off x="4943475" y="4944745"/>
            <a:ext cx="2152015" cy="59372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Collision Detection</a:t>
            </a:r>
            <a:endParaRPr lang="en-US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23" name="Object 7"/>
          <p:cNvSpPr/>
          <p:nvPr/>
        </p:nvSpPr>
        <p:spPr>
          <a:xfrm>
            <a:off x="8418203" y="4731335"/>
            <a:ext cx="133317" cy="1333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</p:sp>
      <p:sp>
        <p:nvSpPr>
          <p:cNvPr id="24" name="Object 8"/>
          <p:cNvSpPr/>
          <p:nvPr/>
        </p:nvSpPr>
        <p:spPr>
          <a:xfrm>
            <a:off x="8789035" y="4446270"/>
            <a:ext cx="2123440" cy="59372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Forest Scene Design</a:t>
            </a:r>
            <a:endParaRPr lang="en-US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25" name="Object 7"/>
          <p:cNvSpPr/>
          <p:nvPr/>
        </p:nvSpPr>
        <p:spPr>
          <a:xfrm>
            <a:off x="8418203" y="5226635"/>
            <a:ext cx="133317" cy="1333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</p:sp>
      <p:sp>
        <p:nvSpPr>
          <p:cNvPr id="26" name="Object 8"/>
          <p:cNvSpPr/>
          <p:nvPr/>
        </p:nvSpPr>
        <p:spPr>
          <a:xfrm>
            <a:off x="8789035" y="4941570"/>
            <a:ext cx="1503680" cy="59372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Scene Switch</a:t>
            </a:r>
            <a:endParaRPr lang="en-US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28" name="Object 7"/>
          <p:cNvSpPr/>
          <p:nvPr/>
        </p:nvSpPr>
        <p:spPr>
          <a:xfrm>
            <a:off x="1227463" y="5719395"/>
            <a:ext cx="133317" cy="1333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</p:sp>
      <p:sp>
        <p:nvSpPr>
          <p:cNvPr id="29" name="Object 8"/>
          <p:cNvSpPr/>
          <p:nvPr/>
        </p:nvSpPr>
        <p:spPr>
          <a:xfrm>
            <a:off x="1598295" y="5434330"/>
            <a:ext cx="2071370" cy="59372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Grading Mechanism</a:t>
            </a:r>
            <a:endParaRPr lang="en-US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30" name="Object 7"/>
          <p:cNvSpPr/>
          <p:nvPr/>
        </p:nvSpPr>
        <p:spPr>
          <a:xfrm>
            <a:off x="4572643" y="5719395"/>
            <a:ext cx="133317" cy="1333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</p:sp>
      <p:sp>
        <p:nvSpPr>
          <p:cNvPr id="31" name="Object 8"/>
          <p:cNvSpPr/>
          <p:nvPr/>
        </p:nvSpPr>
        <p:spPr>
          <a:xfrm>
            <a:off x="4943475" y="5434330"/>
            <a:ext cx="2071370" cy="59372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Grading Algorithm</a:t>
            </a:r>
            <a:endParaRPr lang="en-US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32" name="Object 7"/>
          <p:cNvSpPr/>
          <p:nvPr/>
        </p:nvSpPr>
        <p:spPr>
          <a:xfrm>
            <a:off x="8418203" y="5719395"/>
            <a:ext cx="133317" cy="1333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</p:sp>
      <p:sp>
        <p:nvSpPr>
          <p:cNvPr id="33" name="Object 8"/>
          <p:cNvSpPr/>
          <p:nvPr/>
        </p:nvSpPr>
        <p:spPr>
          <a:xfrm>
            <a:off x="8789035" y="5434330"/>
            <a:ext cx="1503680" cy="59372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Sound Effect</a:t>
            </a:r>
            <a:endParaRPr lang="en-US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9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2" cy="152362"/>
          </a:xfrm>
          <a:prstGeom prst="rect">
            <a:avLst/>
          </a:prstGeom>
          <a:solidFill>
            <a:srgbClr val="6F2DE5"/>
          </a:solidFill>
        </p:spPr>
      </p:sp>
      <p:sp>
        <p:nvSpPr>
          <p:cNvPr id="27" name="Object 26"/>
          <p:cNvSpPr/>
          <p:nvPr/>
        </p:nvSpPr>
        <p:spPr>
          <a:xfrm>
            <a:off x="76181" y="76181"/>
            <a:ext cx="12036590" cy="6703924"/>
          </a:xfrm>
          <a:prstGeom prst="rect">
            <a:avLst/>
          </a:prstGeom>
          <a:noFill/>
          <a:ln w="203200">
            <a:solidFill>
              <a:srgbClr val="D4D4D4"/>
            </a:solidFill>
            <a:prstDash val="solid"/>
            <a:miter lim="800000"/>
          </a:ln>
        </p:spPr>
      </p:sp>
      <p:sp>
        <p:nvSpPr>
          <p:cNvPr id="15" name="Object 2"/>
          <p:cNvSpPr/>
          <p:nvPr/>
        </p:nvSpPr>
        <p:spPr>
          <a:xfrm>
            <a:off x="473710" y="2255520"/>
            <a:ext cx="5123180" cy="87566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6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Roboto" panose="02000000000000000000" pitchFamily="34" charset="0"/>
                <a:cs typeface="Roboto" panose="02000000000000000000" pitchFamily="34" charset="0"/>
              </a:rPr>
              <a:t>What we have done?</a:t>
            </a:r>
            <a:endParaRPr lang="en-US" sz="4000" dirty="0">
              <a:solidFill>
                <a:schemeClr val="bg1"/>
              </a:solidFill>
              <a:latin typeface="Roboto" panose="02000000000000000000" pitchFamily="34" charset="0"/>
              <a:cs typeface="Roboto" panose="02000000000000000000" pitchFamily="34" charset="0"/>
            </a:endParaRPr>
          </a:p>
        </p:txBody>
      </p:sp>
      <p:sp>
        <p:nvSpPr>
          <p:cNvPr id="29" name="椭圆形标注 28"/>
          <p:cNvSpPr/>
          <p:nvPr/>
        </p:nvSpPr>
        <p:spPr>
          <a:xfrm>
            <a:off x="2146935" y="3430905"/>
            <a:ext cx="1776095" cy="1209040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Object 8"/>
          <p:cNvSpPr/>
          <p:nvPr/>
        </p:nvSpPr>
        <p:spPr>
          <a:xfrm>
            <a:off x="6221095" y="1014095"/>
            <a:ext cx="5142230" cy="112966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Key Elements:</a:t>
            </a:r>
            <a:r>
              <a:rPr lang="en-US" sz="20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added </a:t>
            </a:r>
            <a:r>
              <a:rPr lang="en-US" sz="2000" dirty="0" smtClean="0">
                <a:solidFill>
                  <a:srgbClr val="FFFF00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</a:t>
            </a:r>
            <a:r>
              <a:rPr lang="en-US" sz="20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photographer, </a:t>
            </a:r>
            <a:r>
              <a:rPr lang="en-US" sz="2000" dirty="0" smtClean="0">
                <a:solidFill>
                  <a:srgbClr val="FFFF00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10+</a:t>
            </a:r>
            <a:r>
              <a:rPr lang="en-US" sz="20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wild animals </a:t>
            </a:r>
            <a:r>
              <a:rPr lang="en-US" sz="20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  <a:sym typeface="+mn-ea"/>
              </a:rPr>
              <a:t>species, </a:t>
            </a:r>
            <a:r>
              <a:rPr lang="en-US" sz="2000" dirty="0" smtClean="0">
                <a:solidFill>
                  <a:srgbClr val="FFFF00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  <a:sym typeface="+mn-ea"/>
              </a:rPr>
              <a:t>3</a:t>
            </a:r>
            <a:r>
              <a:rPr lang="en-US" sz="20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  <a:sym typeface="+mn-ea"/>
              </a:rPr>
              <a:t> forest scenes</a:t>
            </a:r>
            <a:endParaRPr lang="en-US" sz="20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  <a:sym typeface="+mn-ea"/>
            </a:endParaRPr>
          </a:p>
        </p:txBody>
      </p:sp>
      <p:sp>
        <p:nvSpPr>
          <p:cNvPr id="3" name="Object 7"/>
          <p:cNvSpPr/>
          <p:nvPr/>
        </p:nvSpPr>
        <p:spPr>
          <a:xfrm>
            <a:off x="5907405" y="1270000"/>
            <a:ext cx="140335" cy="140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</p:sp>
      <p:sp>
        <p:nvSpPr>
          <p:cNvPr id="4" name="Object 8"/>
          <p:cNvSpPr/>
          <p:nvPr/>
        </p:nvSpPr>
        <p:spPr>
          <a:xfrm>
            <a:off x="6221095" y="2279650"/>
            <a:ext cx="5500370" cy="112966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Game AI:</a:t>
            </a:r>
            <a:r>
              <a:rPr lang="en-US" sz="20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designed 3 types of </a:t>
            </a:r>
            <a:r>
              <a:rPr lang="en-US" sz="2000" dirty="0" smtClean="0">
                <a:solidFill>
                  <a:srgbClr val="FFFF00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behavior tree</a:t>
            </a:r>
            <a:r>
              <a:rPr lang="en-US" sz="20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, implemented </a:t>
            </a:r>
            <a:r>
              <a:rPr lang="en-US" sz="2000" dirty="0" smtClean="0">
                <a:solidFill>
                  <a:srgbClr val="FFFF00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10+ trees</a:t>
            </a:r>
            <a:r>
              <a:rPr lang="en-US" sz="20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for each animal species</a:t>
            </a:r>
            <a:endParaRPr lang="en-US" sz="20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  <a:sym typeface="+mn-ea"/>
            </a:endParaRPr>
          </a:p>
        </p:txBody>
      </p:sp>
      <p:sp>
        <p:nvSpPr>
          <p:cNvPr id="5" name="Object 7"/>
          <p:cNvSpPr/>
          <p:nvPr/>
        </p:nvSpPr>
        <p:spPr>
          <a:xfrm>
            <a:off x="5907405" y="2535555"/>
            <a:ext cx="140335" cy="140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</p:sp>
      <p:sp>
        <p:nvSpPr>
          <p:cNvPr id="6" name="Object 8"/>
          <p:cNvSpPr/>
          <p:nvPr/>
        </p:nvSpPr>
        <p:spPr>
          <a:xfrm>
            <a:off x="6221095" y="3545205"/>
            <a:ext cx="5142230" cy="112966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Animation:</a:t>
            </a:r>
            <a:r>
              <a:rPr lang="en-US" sz="20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realized basic physics, collision detection and rigid body simulation</a:t>
            </a:r>
            <a:endParaRPr lang="en-US" sz="20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  <a:sym typeface="+mn-ea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5907405" y="3801110"/>
            <a:ext cx="140335" cy="140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</p:sp>
      <p:sp>
        <p:nvSpPr>
          <p:cNvPr id="11" name="Object 8"/>
          <p:cNvSpPr/>
          <p:nvPr/>
        </p:nvSpPr>
        <p:spPr>
          <a:xfrm>
            <a:off x="6221095" y="4810760"/>
            <a:ext cx="5142230" cy="112966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Game Function:</a:t>
            </a:r>
            <a:r>
              <a:rPr lang="en-US" sz="20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</a:t>
            </a:r>
            <a:r>
              <a:rPr lang="en-US" sz="2000" dirty="0" smtClean="0">
                <a:solidFill>
                  <a:srgbClr val="FFFF00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camera switch</a:t>
            </a:r>
            <a:r>
              <a:rPr lang="en-US" sz="20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, basic </a:t>
            </a:r>
            <a:r>
              <a:rPr lang="en-US" sz="2000" dirty="0" smtClean="0">
                <a:solidFill>
                  <a:srgbClr val="FFFF00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grading algorithms</a:t>
            </a:r>
            <a:r>
              <a:rPr lang="en-US" sz="20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, game rules, etc</a:t>
            </a:r>
            <a:endParaRPr lang="en-US" sz="20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  <a:sym typeface="+mn-ea"/>
            </a:endParaRPr>
          </a:p>
        </p:txBody>
      </p:sp>
      <p:sp>
        <p:nvSpPr>
          <p:cNvPr id="12" name="Object 7"/>
          <p:cNvSpPr/>
          <p:nvPr/>
        </p:nvSpPr>
        <p:spPr>
          <a:xfrm>
            <a:off x="5907405" y="5066665"/>
            <a:ext cx="140335" cy="140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</p:sp>
      <p:sp>
        <p:nvSpPr>
          <p:cNvPr id="7" name="Object 7"/>
          <p:cNvSpPr/>
          <p:nvPr/>
        </p:nvSpPr>
        <p:spPr>
          <a:xfrm>
            <a:off x="11672570" y="6383655"/>
            <a:ext cx="344170" cy="29464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1920"/>
              </a:lnSpc>
              <a:spcAft>
                <a:spcPts val="600"/>
              </a:spcAft>
              <a:buNone/>
            </a:pPr>
            <a:r>
              <a:rPr lang="en-US" sz="2400" dirty="0"/>
              <a:t>4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9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2" cy="152362"/>
          </a:xfrm>
          <a:prstGeom prst="rect">
            <a:avLst/>
          </a:prstGeom>
          <a:solidFill>
            <a:srgbClr val="6F2DE5"/>
          </a:solidFill>
        </p:spPr>
      </p:sp>
      <p:sp>
        <p:nvSpPr>
          <p:cNvPr id="27" name="Object 26"/>
          <p:cNvSpPr/>
          <p:nvPr/>
        </p:nvSpPr>
        <p:spPr>
          <a:xfrm>
            <a:off x="76181" y="76181"/>
            <a:ext cx="12036590" cy="6703924"/>
          </a:xfrm>
          <a:prstGeom prst="rect">
            <a:avLst/>
          </a:prstGeom>
          <a:noFill/>
          <a:ln w="203200">
            <a:solidFill>
              <a:srgbClr val="D4D4D4"/>
            </a:solidFill>
            <a:prstDash val="solid"/>
            <a:miter lim="800000"/>
          </a:ln>
        </p:spPr>
      </p:sp>
      <p:sp>
        <p:nvSpPr>
          <p:cNvPr id="15" name="Object 2"/>
          <p:cNvSpPr/>
          <p:nvPr/>
        </p:nvSpPr>
        <p:spPr>
          <a:xfrm>
            <a:off x="1179195" y="2279650"/>
            <a:ext cx="3000375" cy="87566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6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Roboto" panose="02000000000000000000" pitchFamily="34" charset="0"/>
                <a:cs typeface="Roboto" panose="02000000000000000000" pitchFamily="34" charset="0"/>
              </a:rPr>
              <a:t>Tasks To Do</a:t>
            </a:r>
            <a:endParaRPr lang="en-US" sz="4000" dirty="0">
              <a:solidFill>
                <a:schemeClr val="bg1"/>
              </a:solidFill>
              <a:latin typeface="Roboto" panose="02000000000000000000" pitchFamily="34" charset="0"/>
              <a:cs typeface="Roboto" panose="02000000000000000000" pitchFamily="34" charset="0"/>
            </a:endParaRPr>
          </a:p>
        </p:txBody>
      </p:sp>
      <p:sp>
        <p:nvSpPr>
          <p:cNvPr id="29" name="椭圆形标注 28"/>
          <p:cNvSpPr/>
          <p:nvPr/>
        </p:nvSpPr>
        <p:spPr>
          <a:xfrm>
            <a:off x="1791335" y="3430905"/>
            <a:ext cx="1776095" cy="1209040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Object 8"/>
          <p:cNvSpPr/>
          <p:nvPr/>
        </p:nvSpPr>
        <p:spPr>
          <a:xfrm>
            <a:off x="5581015" y="1457960"/>
            <a:ext cx="5743575" cy="112966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 smtClean="0">
                <a:solidFill>
                  <a:srgbClr val="FFFF00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Finetune</a:t>
            </a:r>
            <a:r>
              <a:rPr lang="en-US" sz="20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parameters and physics codes to better depict animals random movements &amp; actions</a:t>
            </a:r>
            <a:endParaRPr lang="en-US" sz="20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  <a:sym typeface="+mn-ea"/>
            </a:endParaRPr>
          </a:p>
        </p:txBody>
      </p:sp>
      <p:sp>
        <p:nvSpPr>
          <p:cNvPr id="5" name="Object 7"/>
          <p:cNvSpPr/>
          <p:nvPr/>
        </p:nvSpPr>
        <p:spPr>
          <a:xfrm>
            <a:off x="5267325" y="1713865"/>
            <a:ext cx="146050" cy="14033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</p:sp>
      <p:sp>
        <p:nvSpPr>
          <p:cNvPr id="6" name="Object 8"/>
          <p:cNvSpPr/>
          <p:nvPr/>
        </p:nvSpPr>
        <p:spPr>
          <a:xfrm>
            <a:off x="5581015" y="3137535"/>
            <a:ext cx="5142230" cy="68326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 smtClean="0">
                <a:solidFill>
                  <a:srgbClr val="FFFF00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Optimize</a:t>
            </a:r>
            <a:r>
              <a:rPr lang="en-US" sz="20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grading algorithms and game rules</a:t>
            </a:r>
            <a:endParaRPr lang="en-US" sz="20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  <a:sym typeface="+mn-ea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5267325" y="3393440"/>
            <a:ext cx="140335" cy="140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</p:sp>
      <p:sp>
        <p:nvSpPr>
          <p:cNvPr id="11" name="Object 8"/>
          <p:cNvSpPr/>
          <p:nvPr/>
        </p:nvSpPr>
        <p:spPr>
          <a:xfrm>
            <a:off x="5581015" y="4370705"/>
            <a:ext cx="5142230" cy="113728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 smtClean="0">
                <a:solidFill>
                  <a:srgbClr val="FFFF00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Add</a:t>
            </a:r>
            <a:r>
              <a:rPr lang="en-US" sz="20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guiding compass, menu, sound effect</a:t>
            </a:r>
            <a:r>
              <a:rPr lang="en-US" sz="20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  <a:sym typeface="+mn-ea"/>
              </a:rPr>
              <a:t>, scene switch </a:t>
            </a:r>
            <a:r>
              <a:rPr lang="en-US" sz="20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and pause function</a:t>
            </a:r>
            <a:endParaRPr lang="en-US" sz="20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  <a:sym typeface="+mn-ea"/>
            </a:endParaRPr>
          </a:p>
        </p:txBody>
      </p:sp>
      <p:sp>
        <p:nvSpPr>
          <p:cNvPr id="12" name="Object 7"/>
          <p:cNvSpPr/>
          <p:nvPr/>
        </p:nvSpPr>
        <p:spPr>
          <a:xfrm>
            <a:off x="5267325" y="4626610"/>
            <a:ext cx="140335" cy="140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</p:sp>
      <p:sp>
        <p:nvSpPr>
          <p:cNvPr id="3" name="Object 7"/>
          <p:cNvSpPr/>
          <p:nvPr/>
        </p:nvSpPr>
        <p:spPr>
          <a:xfrm>
            <a:off x="11672570" y="6383655"/>
            <a:ext cx="344170" cy="29464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1920"/>
              </a:lnSpc>
              <a:spcAft>
                <a:spcPts val="600"/>
              </a:spcAft>
              <a:buNone/>
            </a:pPr>
            <a:r>
              <a:rPr lang="en-US" sz="2400" dirty="0"/>
              <a:t>5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9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2" cy="152362"/>
          </a:xfrm>
          <a:prstGeom prst="rect">
            <a:avLst/>
          </a:prstGeom>
          <a:solidFill>
            <a:srgbClr val="6F2DE5"/>
          </a:solidFill>
        </p:spPr>
      </p:sp>
      <p:sp>
        <p:nvSpPr>
          <p:cNvPr id="27" name="Object 26"/>
          <p:cNvSpPr/>
          <p:nvPr/>
        </p:nvSpPr>
        <p:spPr>
          <a:xfrm>
            <a:off x="76181" y="76181"/>
            <a:ext cx="12036590" cy="6703924"/>
          </a:xfrm>
          <a:prstGeom prst="rect">
            <a:avLst/>
          </a:prstGeom>
          <a:noFill/>
          <a:ln w="203200">
            <a:solidFill>
              <a:srgbClr val="D4D4D4"/>
            </a:solidFill>
            <a:prstDash val="solid"/>
            <a:miter lim="800000"/>
          </a:ln>
        </p:spPr>
      </p:sp>
      <p:sp>
        <p:nvSpPr>
          <p:cNvPr id="5" name="Object 2"/>
          <p:cNvSpPr/>
          <p:nvPr/>
        </p:nvSpPr>
        <p:spPr>
          <a:xfrm>
            <a:off x="3253105" y="4104640"/>
            <a:ext cx="5686425" cy="77089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400" dirty="0">
                <a:solidFill>
                  <a:schemeClr val="bg1"/>
                </a:solidFill>
                <a:latin typeface="Roboto" panose="02000000000000000000" pitchFamily="34" charset="0"/>
                <a:cs typeface="Roboto" panose="02000000000000000000" pitchFamily="34" charset="0"/>
              </a:rPr>
              <a:t>Decision Tree </a:t>
            </a:r>
            <a:endParaRPr lang="en-US" sz="4400" dirty="0">
              <a:solidFill>
                <a:schemeClr val="bg1"/>
              </a:solidFill>
              <a:latin typeface="Roboto" panose="02000000000000000000" pitchFamily="34" charset="0"/>
              <a:cs typeface="Roboto" panose="02000000000000000000" pitchFamily="34" charset="0"/>
            </a:endParaRPr>
          </a:p>
        </p:txBody>
      </p:sp>
      <p:sp>
        <p:nvSpPr>
          <p:cNvPr id="24" name="Object 7"/>
          <p:cNvSpPr/>
          <p:nvPr/>
        </p:nvSpPr>
        <p:spPr>
          <a:xfrm>
            <a:off x="11672570" y="6383655"/>
            <a:ext cx="344170" cy="29464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1920"/>
              </a:lnSpc>
              <a:spcAft>
                <a:spcPts val="600"/>
              </a:spcAft>
              <a:buNone/>
            </a:pPr>
            <a:r>
              <a:rPr lang="en-US" sz="2400" dirty="0"/>
              <a:t>6</a:t>
            </a:r>
            <a:endParaRPr 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8619"/>
          <a:stretch>
            <a:fillRect/>
          </a:stretch>
        </p:blipFill>
        <p:spPr>
          <a:xfrm>
            <a:off x="5271135" y="1922780"/>
            <a:ext cx="1645920" cy="1622425"/>
          </a:xfrm>
          <a:prstGeom prst="ellipse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9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2" cy="152362"/>
          </a:xfrm>
          <a:prstGeom prst="rect">
            <a:avLst/>
          </a:prstGeom>
          <a:solidFill>
            <a:srgbClr val="6F2DE5"/>
          </a:solidFill>
        </p:spPr>
      </p:sp>
      <p:sp>
        <p:nvSpPr>
          <p:cNvPr id="27" name="Object 26"/>
          <p:cNvSpPr/>
          <p:nvPr/>
        </p:nvSpPr>
        <p:spPr>
          <a:xfrm>
            <a:off x="76181" y="76181"/>
            <a:ext cx="12036590" cy="6703924"/>
          </a:xfrm>
          <a:prstGeom prst="rect">
            <a:avLst/>
          </a:prstGeom>
          <a:noFill/>
          <a:ln w="203200">
            <a:solidFill>
              <a:srgbClr val="D4D4D4"/>
            </a:solidFill>
            <a:prstDash val="solid"/>
            <a:miter lim="800000"/>
          </a:ln>
        </p:spPr>
      </p:sp>
      <p:sp>
        <p:nvSpPr>
          <p:cNvPr id="24" name="Object 7"/>
          <p:cNvSpPr/>
          <p:nvPr/>
        </p:nvSpPr>
        <p:spPr>
          <a:xfrm>
            <a:off x="11672570" y="6383655"/>
            <a:ext cx="344170" cy="29464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1920"/>
              </a:lnSpc>
              <a:spcAft>
                <a:spcPts val="600"/>
              </a:spcAft>
              <a:buNone/>
            </a:pPr>
            <a:r>
              <a:rPr lang="en-US" sz="2400" dirty="0"/>
              <a:t>7</a:t>
            </a:r>
            <a:endParaRPr lang="en-US" sz="2400" dirty="0"/>
          </a:p>
        </p:txBody>
      </p:sp>
      <p:sp>
        <p:nvSpPr>
          <p:cNvPr id="55" name="Object 8"/>
          <p:cNvSpPr/>
          <p:nvPr/>
        </p:nvSpPr>
        <p:spPr>
          <a:xfrm>
            <a:off x="5141595" y="2549525"/>
            <a:ext cx="2452370" cy="30353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Node.cs  </a:t>
            </a:r>
            <a:endParaRPr lang="en-US" sz="28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3162935" y="957580"/>
            <a:ext cx="5862320" cy="77089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Roboto" panose="02000000000000000000" pitchFamily="34" charset="0"/>
                <a:cs typeface="Roboto" panose="02000000000000000000" pitchFamily="34" charset="0"/>
              </a:rPr>
              <a:t>4 Important Classes </a:t>
            </a:r>
            <a:endParaRPr lang="en-US" sz="4000" dirty="0">
              <a:solidFill>
                <a:schemeClr val="bg1"/>
              </a:solidFill>
              <a:latin typeface="Roboto" panose="02000000000000000000" pitchFamily="34" charset="0"/>
              <a:cs typeface="Roboto" panose="02000000000000000000" pitchFamily="34" charset="0"/>
            </a:endParaRPr>
          </a:p>
        </p:txBody>
      </p:sp>
      <p:pic>
        <p:nvPicPr>
          <p:cNvPr id="104" name="图片 10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9140" y="2312670"/>
            <a:ext cx="498475" cy="617855"/>
          </a:xfrm>
          <a:prstGeom prst="snip1Rect">
            <a:avLst>
              <a:gd name="adj" fmla="val 36589"/>
            </a:avLst>
          </a:prstGeom>
        </p:spPr>
      </p:pic>
      <p:sp>
        <p:nvSpPr>
          <p:cNvPr id="3" name="Object 8"/>
          <p:cNvSpPr/>
          <p:nvPr/>
        </p:nvSpPr>
        <p:spPr>
          <a:xfrm>
            <a:off x="5370195" y="3529965"/>
            <a:ext cx="2452370" cy="30353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Selector.cs  </a:t>
            </a:r>
            <a:endParaRPr lang="en-US" sz="28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9140" y="3293110"/>
            <a:ext cx="498475" cy="617855"/>
          </a:xfrm>
          <a:prstGeom prst="snip1Rect">
            <a:avLst>
              <a:gd name="adj" fmla="val 36589"/>
            </a:avLst>
          </a:prstGeom>
        </p:spPr>
      </p:pic>
      <p:sp>
        <p:nvSpPr>
          <p:cNvPr id="9" name="Object 8"/>
          <p:cNvSpPr/>
          <p:nvPr/>
        </p:nvSpPr>
        <p:spPr>
          <a:xfrm>
            <a:off x="5537835" y="4510405"/>
            <a:ext cx="2452370" cy="30353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Sequence.cs  </a:t>
            </a:r>
            <a:endParaRPr lang="en-US" sz="28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pic>
        <p:nvPicPr>
          <p:cNvPr id="11" name="图片 10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9140" y="4273550"/>
            <a:ext cx="498475" cy="617855"/>
          </a:xfrm>
          <a:prstGeom prst="snip1Rect">
            <a:avLst>
              <a:gd name="adj" fmla="val 36589"/>
            </a:avLst>
          </a:prstGeom>
        </p:spPr>
      </p:pic>
      <p:sp>
        <p:nvSpPr>
          <p:cNvPr id="12" name="Object 8"/>
          <p:cNvSpPr/>
          <p:nvPr/>
        </p:nvSpPr>
        <p:spPr>
          <a:xfrm>
            <a:off x="5141595" y="5490845"/>
            <a:ext cx="2452370" cy="30353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Tree.cs  </a:t>
            </a:r>
            <a:endParaRPr lang="en-US" sz="28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pic>
        <p:nvPicPr>
          <p:cNvPr id="13" name="图片 12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9140" y="5253990"/>
            <a:ext cx="498475" cy="617855"/>
          </a:xfrm>
          <a:prstGeom prst="snip1Rect">
            <a:avLst>
              <a:gd name="adj" fmla="val 36589"/>
            </a:avLst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9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2" cy="152362"/>
          </a:xfrm>
          <a:prstGeom prst="rect">
            <a:avLst/>
          </a:prstGeom>
          <a:solidFill>
            <a:srgbClr val="6F2DE5"/>
          </a:solidFill>
        </p:spPr>
      </p:sp>
      <p:sp>
        <p:nvSpPr>
          <p:cNvPr id="27" name="Object 26"/>
          <p:cNvSpPr/>
          <p:nvPr/>
        </p:nvSpPr>
        <p:spPr>
          <a:xfrm>
            <a:off x="76181" y="76181"/>
            <a:ext cx="12036590" cy="6703924"/>
          </a:xfrm>
          <a:prstGeom prst="rect">
            <a:avLst/>
          </a:prstGeom>
          <a:noFill/>
          <a:ln w="203200">
            <a:solidFill>
              <a:srgbClr val="D4D4D4"/>
            </a:solidFill>
            <a:prstDash val="solid"/>
            <a:miter lim="800000"/>
          </a:ln>
        </p:spPr>
      </p:sp>
      <p:sp>
        <p:nvSpPr>
          <p:cNvPr id="24" name="Object 7"/>
          <p:cNvSpPr/>
          <p:nvPr/>
        </p:nvSpPr>
        <p:spPr>
          <a:xfrm>
            <a:off x="11672570" y="6383655"/>
            <a:ext cx="344170" cy="29464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1920"/>
              </a:lnSpc>
              <a:spcAft>
                <a:spcPts val="600"/>
              </a:spcAft>
              <a:buNone/>
            </a:pPr>
            <a:r>
              <a:rPr lang="en-US" sz="2400" dirty="0"/>
              <a:t>8</a:t>
            </a:r>
            <a:endParaRPr lang="en-US" sz="2400" dirty="0"/>
          </a:p>
        </p:txBody>
      </p:sp>
      <p:sp>
        <p:nvSpPr>
          <p:cNvPr id="55" name="Object 8"/>
          <p:cNvSpPr/>
          <p:nvPr/>
        </p:nvSpPr>
        <p:spPr>
          <a:xfrm>
            <a:off x="2999740" y="2765425"/>
            <a:ext cx="2452370" cy="30353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Selection Node  </a:t>
            </a:r>
            <a:endParaRPr lang="en-US" sz="24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0" name="Object 8"/>
          <p:cNvSpPr/>
          <p:nvPr/>
        </p:nvSpPr>
        <p:spPr>
          <a:xfrm>
            <a:off x="3058160" y="3962400"/>
            <a:ext cx="2484755" cy="42926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Sequence Node  </a:t>
            </a:r>
            <a:endParaRPr lang="en-US" sz="24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977390" y="2517140"/>
            <a:ext cx="774000" cy="774000"/>
          </a:xfrm>
          <a:prstGeom prst="ellipse">
            <a:avLst/>
          </a:prstGeom>
          <a:noFill/>
          <a:ln w="381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Object 8"/>
          <p:cNvSpPr/>
          <p:nvPr/>
        </p:nvSpPr>
        <p:spPr>
          <a:xfrm>
            <a:off x="2129155" y="2877820"/>
            <a:ext cx="469900" cy="49466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6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?</a:t>
            </a:r>
            <a:r>
              <a:rPr lang="en-US" b="1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 </a:t>
            </a:r>
            <a:endParaRPr lang="en-US" b="1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977390" y="3806190"/>
            <a:ext cx="853440" cy="61087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Object 8"/>
          <p:cNvSpPr/>
          <p:nvPr/>
        </p:nvSpPr>
        <p:spPr>
          <a:xfrm>
            <a:off x="3180715" y="5182235"/>
            <a:ext cx="2673985" cy="46545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Functionality Node  </a:t>
            </a:r>
            <a:endParaRPr lang="en-US" sz="24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2160270" y="4111625"/>
            <a:ext cx="487045" cy="0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1977390" y="4994275"/>
            <a:ext cx="853440" cy="60452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season-check-mark-and-x-mark-logo-symbol-trademark-first-aid-transparent-png-968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7339330" y="2517140"/>
            <a:ext cx="612140" cy="619125"/>
          </a:xfrm>
          <a:prstGeom prst="rect">
            <a:avLst/>
          </a:prstGeom>
        </p:spPr>
      </p:pic>
      <p:sp>
        <p:nvSpPr>
          <p:cNvPr id="6" name="Object 8"/>
          <p:cNvSpPr/>
          <p:nvPr/>
        </p:nvSpPr>
        <p:spPr>
          <a:xfrm>
            <a:off x="8206740" y="2765425"/>
            <a:ext cx="1355090" cy="30353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Failure  </a:t>
            </a:r>
            <a:endParaRPr lang="en-US" sz="24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pic>
        <p:nvPicPr>
          <p:cNvPr id="7" name="图片 6" descr="check-mark-logo-quality-check-icon-alphabet-text-symbol-number-transparent-png-305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610" y="4870450"/>
            <a:ext cx="775970" cy="777240"/>
          </a:xfrm>
          <a:prstGeom prst="rect">
            <a:avLst/>
          </a:prstGeom>
        </p:spPr>
      </p:pic>
      <p:sp>
        <p:nvSpPr>
          <p:cNvPr id="16" name="Object 8"/>
          <p:cNvSpPr/>
          <p:nvPr/>
        </p:nvSpPr>
        <p:spPr>
          <a:xfrm>
            <a:off x="8442960" y="5107305"/>
            <a:ext cx="1527175" cy="30353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Completed  </a:t>
            </a:r>
            <a:endParaRPr lang="en-US" sz="24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3"/>
          <a:srcRect l="3444" t="4500" r="3317" b="6944"/>
          <a:stretch>
            <a:fillRect/>
          </a:stretch>
        </p:blipFill>
        <p:spPr>
          <a:xfrm>
            <a:off x="7291705" y="3639185"/>
            <a:ext cx="777600" cy="777600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17" name="Object 8"/>
          <p:cNvSpPr/>
          <p:nvPr/>
        </p:nvSpPr>
        <p:spPr>
          <a:xfrm>
            <a:off x="8360410" y="3876675"/>
            <a:ext cx="1286510" cy="30353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Running  </a:t>
            </a:r>
            <a:endParaRPr lang="en-US" sz="24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1977390" y="1125855"/>
            <a:ext cx="3022600" cy="77089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Roboto" panose="02000000000000000000" pitchFamily="34" charset="0"/>
                <a:cs typeface="Roboto" panose="02000000000000000000" pitchFamily="34" charset="0"/>
              </a:rPr>
              <a:t>Node Types </a:t>
            </a:r>
            <a:endParaRPr lang="en-US" sz="4000" dirty="0">
              <a:solidFill>
                <a:schemeClr val="bg1"/>
              </a:solidFill>
              <a:latin typeface="Roboto" panose="02000000000000000000" pitchFamily="34" charset="0"/>
              <a:cs typeface="Roboto" panose="02000000000000000000" pitchFamily="34" charset="0"/>
            </a:endParaRPr>
          </a:p>
        </p:txBody>
      </p:sp>
      <p:sp>
        <p:nvSpPr>
          <p:cNvPr id="20" name="Object 2"/>
          <p:cNvSpPr/>
          <p:nvPr/>
        </p:nvSpPr>
        <p:spPr>
          <a:xfrm>
            <a:off x="6562725" y="1126490"/>
            <a:ext cx="3749040" cy="77089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Roboto" panose="02000000000000000000" pitchFamily="34" charset="0"/>
                <a:cs typeface="Roboto" panose="02000000000000000000" pitchFamily="34" charset="0"/>
              </a:rPr>
              <a:t>Node States </a:t>
            </a:r>
            <a:endParaRPr lang="en-US" sz="4000" dirty="0">
              <a:solidFill>
                <a:schemeClr val="bg1"/>
              </a:solidFill>
              <a:latin typeface="Roboto" panose="02000000000000000000" pitchFamily="34" charset="0"/>
              <a:cs typeface="Roboto" panose="02000000000000000000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94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2" cy="152362"/>
          </a:xfrm>
          <a:prstGeom prst="rect">
            <a:avLst/>
          </a:prstGeom>
          <a:solidFill>
            <a:srgbClr val="6F2DE5"/>
          </a:solidFill>
        </p:spPr>
      </p:sp>
      <p:sp>
        <p:nvSpPr>
          <p:cNvPr id="27" name="Object 26"/>
          <p:cNvSpPr/>
          <p:nvPr/>
        </p:nvSpPr>
        <p:spPr>
          <a:xfrm>
            <a:off x="76181" y="76181"/>
            <a:ext cx="12036590" cy="6703924"/>
          </a:xfrm>
          <a:prstGeom prst="rect">
            <a:avLst/>
          </a:prstGeom>
          <a:noFill/>
          <a:ln w="203200">
            <a:solidFill>
              <a:srgbClr val="D4D4D4"/>
            </a:solidFill>
            <a:prstDash val="solid"/>
            <a:miter lim="800000"/>
          </a:ln>
        </p:spPr>
      </p:sp>
      <p:sp>
        <p:nvSpPr>
          <p:cNvPr id="24" name="Object 7"/>
          <p:cNvSpPr/>
          <p:nvPr/>
        </p:nvSpPr>
        <p:spPr>
          <a:xfrm>
            <a:off x="11672570" y="6383655"/>
            <a:ext cx="344170" cy="29464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l">
              <a:lnSpc>
                <a:spcPts val="1920"/>
              </a:lnSpc>
              <a:spcAft>
                <a:spcPts val="600"/>
              </a:spcAft>
              <a:buNone/>
            </a:pPr>
            <a:r>
              <a:rPr lang="en-US" sz="2400" dirty="0"/>
              <a:t>9</a:t>
            </a:r>
            <a:endParaRPr lang="en-US" sz="2400" dirty="0"/>
          </a:p>
        </p:txBody>
      </p:sp>
      <p:sp>
        <p:nvSpPr>
          <p:cNvPr id="50" name="椭圆 49"/>
          <p:cNvSpPr/>
          <p:nvPr/>
        </p:nvSpPr>
        <p:spPr>
          <a:xfrm>
            <a:off x="650240" y="1141095"/>
            <a:ext cx="414000" cy="414020"/>
          </a:xfrm>
          <a:prstGeom prst="ellipse">
            <a:avLst/>
          </a:prstGeom>
          <a:noFill/>
          <a:ln w="317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Object 8"/>
          <p:cNvSpPr/>
          <p:nvPr/>
        </p:nvSpPr>
        <p:spPr>
          <a:xfrm>
            <a:off x="1118235" y="1209040"/>
            <a:ext cx="1863725" cy="2927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1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Selection Node  </a:t>
            </a:r>
            <a:endParaRPr lang="en-US" sz="1400" b="1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0" name="Object 8"/>
          <p:cNvSpPr/>
          <p:nvPr/>
        </p:nvSpPr>
        <p:spPr>
          <a:xfrm>
            <a:off x="1118235" y="577850"/>
            <a:ext cx="1863725" cy="2927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1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Sequence Node  </a:t>
            </a:r>
            <a:endParaRPr lang="en-US" sz="1400" b="1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43890" y="568325"/>
            <a:ext cx="427355" cy="31115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726440" y="724535"/>
            <a:ext cx="275590" cy="0"/>
          </a:xfrm>
          <a:prstGeom prst="straightConnector1">
            <a:avLst/>
          </a:prstGeom>
          <a:ln w="31750">
            <a:solidFill>
              <a:schemeClr val="bg1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bject 8"/>
          <p:cNvSpPr/>
          <p:nvPr/>
        </p:nvSpPr>
        <p:spPr>
          <a:xfrm>
            <a:off x="774065" y="1229995"/>
            <a:ext cx="165735" cy="23177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?  </a:t>
            </a:r>
            <a:endParaRPr lang="en-US" b="1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161405" y="1141095"/>
            <a:ext cx="774000" cy="774000"/>
          </a:xfrm>
          <a:prstGeom prst="ellipse">
            <a:avLst/>
          </a:prstGeom>
          <a:noFill/>
          <a:ln w="381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Object 8"/>
          <p:cNvSpPr/>
          <p:nvPr/>
        </p:nvSpPr>
        <p:spPr>
          <a:xfrm>
            <a:off x="6313170" y="1501775"/>
            <a:ext cx="469900" cy="49466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6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?</a:t>
            </a:r>
            <a:r>
              <a:rPr lang="en-US" b="1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 </a:t>
            </a:r>
            <a:endParaRPr lang="en-US" b="1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217545" y="3144520"/>
            <a:ext cx="826135" cy="56451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Object 8"/>
          <p:cNvSpPr/>
          <p:nvPr/>
        </p:nvSpPr>
        <p:spPr>
          <a:xfrm>
            <a:off x="1228725" y="1824355"/>
            <a:ext cx="1955800" cy="2927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1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Functionality Node  </a:t>
            </a:r>
            <a:endParaRPr lang="en-US" sz="1400" b="1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56590" y="1828165"/>
            <a:ext cx="414655" cy="313690"/>
          </a:xfrm>
          <a:prstGeom prst="round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箭头连接符 32"/>
          <p:cNvCxnSpPr/>
          <p:nvPr/>
        </p:nvCxnSpPr>
        <p:spPr>
          <a:xfrm>
            <a:off x="3400425" y="3426460"/>
            <a:ext cx="487045" cy="0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1451610" y="4803775"/>
            <a:ext cx="1747520" cy="48514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6122670" y="3164205"/>
            <a:ext cx="826135" cy="56451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8" name="直接箭头连接符 37"/>
          <p:cNvCxnSpPr/>
          <p:nvPr/>
        </p:nvCxnSpPr>
        <p:spPr>
          <a:xfrm>
            <a:off x="6305550" y="3446145"/>
            <a:ext cx="487045" cy="0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bject 8"/>
          <p:cNvSpPr/>
          <p:nvPr/>
        </p:nvSpPr>
        <p:spPr>
          <a:xfrm>
            <a:off x="1522730" y="4900295"/>
            <a:ext cx="1605915" cy="2927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isInAttackZone  </a:t>
            </a:r>
            <a:endParaRPr lang="en-US" sz="16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3536950" y="4803140"/>
            <a:ext cx="1113790" cy="48514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Object 8"/>
          <p:cNvSpPr/>
          <p:nvPr/>
        </p:nvSpPr>
        <p:spPr>
          <a:xfrm>
            <a:off x="3290570" y="4899660"/>
            <a:ext cx="1605915" cy="2927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goAttack</a:t>
            </a:r>
            <a:endParaRPr lang="en-US" sz="16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5001895" y="4803140"/>
            <a:ext cx="1939290" cy="48514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Object 8"/>
          <p:cNvSpPr/>
          <p:nvPr/>
        </p:nvSpPr>
        <p:spPr>
          <a:xfrm>
            <a:off x="5128260" y="4897755"/>
            <a:ext cx="1720850" cy="2927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isInApproachZone  </a:t>
            </a:r>
            <a:endParaRPr lang="en-US" sz="16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7253605" y="4800600"/>
            <a:ext cx="1362075" cy="48514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Object 8"/>
          <p:cNvSpPr/>
          <p:nvPr/>
        </p:nvSpPr>
        <p:spPr>
          <a:xfrm>
            <a:off x="7145020" y="4897120"/>
            <a:ext cx="1605915" cy="2927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goApproach </a:t>
            </a:r>
            <a:endParaRPr lang="en-US" sz="16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8545830" y="3162300"/>
            <a:ext cx="1747520" cy="485140"/>
            <a:chOff x="12924" y="4851"/>
            <a:chExt cx="2752" cy="764"/>
          </a:xfrm>
        </p:grpSpPr>
        <p:sp>
          <p:nvSpPr>
            <p:cNvPr id="69" name="圆角矩形 68"/>
            <p:cNvSpPr/>
            <p:nvPr/>
          </p:nvSpPr>
          <p:spPr>
            <a:xfrm>
              <a:off x="12924" y="4851"/>
              <a:ext cx="2752" cy="764"/>
            </a:xfrm>
            <a:prstGeom prst="round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Object 8"/>
            <p:cNvSpPr/>
            <p:nvPr/>
          </p:nvSpPr>
          <p:spPr>
            <a:xfrm>
              <a:off x="13036" y="5003"/>
              <a:ext cx="2529" cy="461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p>
              <a:pPr algn="ctr">
                <a:lnSpc>
                  <a:spcPts val="2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en-US" sz="1600" dirty="0" smtClean="0">
                  <a:solidFill>
                    <a:srgbClr val="FFFFFF"/>
                  </a:solidFill>
                  <a:latin typeface="Roboto" panose="02000000000000000000" pitchFamily="34" charset="0"/>
                  <a:ea typeface="Roboto" panose="02000000000000000000" pitchFamily="34" charset="-122"/>
                  <a:cs typeface="Roboto" panose="02000000000000000000" pitchFamily="34" charset="-120"/>
                </a:rPr>
                <a:t>hangAround  </a:t>
              </a:r>
              <a:endParaRPr lang="en-US" sz="16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endParaRPr>
            </a:p>
          </p:txBody>
        </p:sp>
      </p:grpSp>
      <p:cxnSp>
        <p:nvCxnSpPr>
          <p:cNvPr id="72" name="直接箭头连接符 71"/>
          <p:cNvCxnSpPr/>
          <p:nvPr/>
        </p:nvCxnSpPr>
        <p:spPr>
          <a:xfrm>
            <a:off x="3615690" y="2406015"/>
            <a:ext cx="5803900" cy="19685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/>
        </p:nvCxnSpPr>
        <p:spPr>
          <a:xfrm flipV="1">
            <a:off x="6549390" y="1932305"/>
            <a:ext cx="0" cy="493395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 flipV="1">
            <a:off x="3630930" y="2388235"/>
            <a:ext cx="0" cy="756285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V="1">
            <a:off x="6548755" y="2425700"/>
            <a:ext cx="0" cy="738505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 flipV="1">
            <a:off x="9419590" y="2406105"/>
            <a:ext cx="0" cy="738505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2032000" y="4163060"/>
            <a:ext cx="2318385" cy="0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 flipV="1">
            <a:off x="2032000" y="4143125"/>
            <a:ext cx="0" cy="641985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/>
        </p:nvCxnSpPr>
        <p:spPr>
          <a:xfrm flipV="1">
            <a:off x="4350385" y="4143125"/>
            <a:ext cx="0" cy="641985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 flipV="1">
            <a:off x="3641725" y="3708150"/>
            <a:ext cx="0" cy="454025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>
            <a:off x="5577205" y="4162425"/>
            <a:ext cx="2318385" cy="0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 flipV="1">
            <a:off x="5577205" y="4142490"/>
            <a:ext cx="0" cy="641985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flipV="1">
            <a:off x="7895590" y="4142490"/>
            <a:ext cx="0" cy="641985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/>
          <p:nvPr/>
        </p:nvCxnSpPr>
        <p:spPr>
          <a:xfrm flipV="1">
            <a:off x="6548755" y="3728470"/>
            <a:ext cx="0" cy="454025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左大括号 84"/>
          <p:cNvSpPr/>
          <p:nvPr/>
        </p:nvSpPr>
        <p:spPr>
          <a:xfrm>
            <a:off x="10371455" y="2587625"/>
            <a:ext cx="222885" cy="1717040"/>
          </a:xfrm>
          <a:prstGeom prst="leftBrace">
            <a:avLst>
              <a:gd name="adj1" fmla="val 78917"/>
              <a:gd name="adj2" fmla="val 50013"/>
            </a:avLst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Object 8"/>
          <p:cNvSpPr/>
          <p:nvPr/>
        </p:nvSpPr>
        <p:spPr>
          <a:xfrm>
            <a:off x="10672445" y="2471420"/>
            <a:ext cx="337185" cy="2927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Sit  </a:t>
            </a:r>
            <a:endParaRPr lang="en-US" sz="16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87" name="Object 8"/>
          <p:cNvSpPr/>
          <p:nvPr/>
        </p:nvSpPr>
        <p:spPr>
          <a:xfrm>
            <a:off x="10684510" y="2884805"/>
            <a:ext cx="585470" cy="2927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Sleep  </a:t>
            </a:r>
            <a:endParaRPr lang="en-US" sz="16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88" name="Object 8"/>
          <p:cNvSpPr/>
          <p:nvPr/>
        </p:nvSpPr>
        <p:spPr>
          <a:xfrm>
            <a:off x="10719435" y="3313430"/>
            <a:ext cx="514985" cy="2927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Walk  </a:t>
            </a:r>
            <a:endParaRPr lang="en-US" sz="16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89" name="Object 8"/>
          <p:cNvSpPr/>
          <p:nvPr/>
        </p:nvSpPr>
        <p:spPr>
          <a:xfrm>
            <a:off x="10777855" y="3742055"/>
            <a:ext cx="337185" cy="2927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Idel  </a:t>
            </a:r>
            <a:endParaRPr lang="en-US" sz="16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90" name="Object 8"/>
          <p:cNvSpPr/>
          <p:nvPr/>
        </p:nvSpPr>
        <p:spPr>
          <a:xfrm>
            <a:off x="10777855" y="4089400"/>
            <a:ext cx="337185" cy="2927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......  </a:t>
            </a:r>
            <a:endParaRPr lang="en-US" sz="16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cxnSp>
        <p:nvCxnSpPr>
          <p:cNvPr id="91" name="直接箭头连接符 90"/>
          <p:cNvCxnSpPr/>
          <p:nvPr/>
        </p:nvCxnSpPr>
        <p:spPr>
          <a:xfrm flipH="1">
            <a:off x="2849245" y="6175375"/>
            <a:ext cx="6820535" cy="0"/>
          </a:xfrm>
          <a:prstGeom prst="straightConnector1">
            <a:avLst/>
          </a:prstGeom>
          <a:ln w="38100">
            <a:solidFill>
              <a:schemeClr val="bg1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bject 8"/>
          <p:cNvSpPr/>
          <p:nvPr/>
        </p:nvSpPr>
        <p:spPr>
          <a:xfrm>
            <a:off x="5456555" y="5735955"/>
            <a:ext cx="1605915" cy="2927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Priority</a:t>
            </a:r>
            <a:endParaRPr lang="en-US" dirty="0" smtClean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93" name="Object 8"/>
          <p:cNvSpPr/>
          <p:nvPr/>
        </p:nvSpPr>
        <p:spPr>
          <a:xfrm>
            <a:off x="9837420" y="6028690"/>
            <a:ext cx="543560" cy="2927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low</a:t>
            </a:r>
            <a:endParaRPr lang="en-US" sz="16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94" name="Object 8"/>
          <p:cNvSpPr/>
          <p:nvPr/>
        </p:nvSpPr>
        <p:spPr>
          <a:xfrm>
            <a:off x="2141220" y="6028690"/>
            <a:ext cx="543560" cy="2927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smtClean="0">
                <a:solidFill>
                  <a:srgbClr val="FFFFF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high</a:t>
            </a:r>
            <a:endParaRPr lang="en-US" sz="1600" dirty="0" smtClean="0">
              <a:solidFill>
                <a:srgbClr val="FFFFF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5237480" y="1566545"/>
            <a:ext cx="0" cy="3218180"/>
          </a:xfrm>
          <a:prstGeom prst="straightConnector1">
            <a:avLst/>
          </a:prstGeom>
          <a:ln w="31750" cmpd="sng">
            <a:solidFill>
              <a:schemeClr val="accent6">
                <a:lumMod val="60000"/>
                <a:lumOff val="40000"/>
              </a:schemeClr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endCxn id="22" idx="2"/>
          </p:cNvCxnSpPr>
          <p:nvPr/>
        </p:nvCxnSpPr>
        <p:spPr>
          <a:xfrm>
            <a:off x="5237480" y="1528445"/>
            <a:ext cx="923925" cy="0"/>
          </a:xfrm>
          <a:prstGeom prst="straightConnector1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  <a:prstDash val="lgDash"/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2684780" y="2764155"/>
            <a:ext cx="0" cy="2020570"/>
          </a:xfrm>
          <a:prstGeom prst="straightConnector1">
            <a:avLst/>
          </a:prstGeom>
          <a:ln w="31750" cmpd="sng">
            <a:solidFill>
              <a:schemeClr val="accent6">
                <a:lumMod val="60000"/>
                <a:lumOff val="40000"/>
              </a:schemeClr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2684780" y="2764155"/>
            <a:ext cx="2443480" cy="0"/>
          </a:xfrm>
          <a:prstGeom prst="straightConnector1">
            <a:avLst/>
          </a:prstGeom>
          <a:ln w="31750" cmpd="sng">
            <a:solidFill>
              <a:schemeClr val="accent6">
                <a:lumMod val="60000"/>
                <a:lumOff val="40000"/>
              </a:schemeClr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8"/>
          <p:cNvSpPr/>
          <p:nvPr/>
        </p:nvSpPr>
        <p:spPr>
          <a:xfrm>
            <a:off x="4043680" y="1038225"/>
            <a:ext cx="1970405" cy="29273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algn="ctr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get/set AttackMode</a:t>
            </a:r>
            <a:endParaRPr lang="en-US" sz="1600" dirty="0" smtClean="0">
              <a:solidFill>
                <a:schemeClr val="accent6">
                  <a:lumMod val="60000"/>
                  <a:lumOff val="40000"/>
                </a:schemeClr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WQyZmU2ODQ2YjU0YTdhZTRkZjEyZDczOGM1MGJkNDIifQ=="/>
  <p:tag name="KSO_WPP_MARK_KEY" val="df1a8bb8-8eba-4df3-bd77-4869c488ef2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2193</Words>
  <Application>WPS 演示</Application>
  <PresentationFormat>On-screen Show</PresentationFormat>
  <Paragraphs>207</Paragraphs>
  <Slides>13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宋体</vt:lpstr>
      <vt:lpstr>Wingdings</vt:lpstr>
      <vt:lpstr>Roboto</vt:lpstr>
      <vt:lpstr>Montserrat</vt:lpstr>
      <vt:lpstr>Roboto</vt:lpstr>
      <vt:lpstr>Roboto</vt:lpstr>
      <vt:lpstr>Roboto Black</vt:lpstr>
      <vt:lpstr>微软雅黑</vt:lpstr>
      <vt:lpstr>Arial Unicode MS</vt:lpstr>
      <vt:lpstr>等线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余南</cp:lastModifiedBy>
  <cp:revision>97</cp:revision>
  <dcterms:created xsi:type="dcterms:W3CDTF">2020-11-19T13:57:00Z</dcterms:created>
  <dcterms:modified xsi:type="dcterms:W3CDTF">2022-12-12T02:59:09Z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commondata">
    <vt:lpwstr>eyJoZGlkIjoiNWQyZmU2ODQ2YjU0YTdhZTRkZjEyZDczOGM1MGJkNDIifQ==</vt:lpwstr>
  </property>
  <property fmtid="{D5CDD505-2E9C-101B-9397-08002B2CF9AE}" pid="4" name="ICV">
    <vt:lpwstr>6FAA69B28C784843B510CF1A02703414</vt:lpwstr>
  </property>
</Properties>
</file>